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1523" r:id="rId3"/>
    <p:sldId id="1461" r:id="rId4"/>
    <p:sldId id="1463" r:id="rId5"/>
    <p:sldId id="1467" r:id="rId6"/>
    <p:sldId id="1475" r:id="rId7"/>
    <p:sldId id="1476" r:id="rId8"/>
    <p:sldId id="1526" r:id="rId9"/>
    <p:sldId id="1470" r:id="rId10"/>
    <p:sldId id="1477" r:id="rId11"/>
    <p:sldId id="1525" r:id="rId12"/>
    <p:sldId id="1469" r:id="rId13"/>
    <p:sldId id="1524" r:id="rId14"/>
    <p:sldId id="1472" r:id="rId15"/>
    <p:sldId id="1473" r:id="rId16"/>
    <p:sldId id="1474" r:id="rId17"/>
    <p:sldId id="1451" r:id="rId18"/>
    <p:sldId id="277" r:id="rId19"/>
    <p:sldId id="1528" r:id="rId20"/>
    <p:sldId id="1527" r:id="rId21"/>
    <p:sldId id="345" r:id="rId22"/>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33" autoAdjust="0"/>
    <p:restoredTop sz="94660"/>
  </p:normalViewPr>
  <p:slideViewPr>
    <p:cSldViewPr snapToGrid="0">
      <p:cViewPr varScale="1">
        <p:scale>
          <a:sx n="96" d="100"/>
          <a:sy n="96" d="100"/>
        </p:scale>
        <p:origin x="84" y="3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5737FE-9092-45EA-BD08-8120A35E5A4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E4C7D19-F120-420D-BE92-B399A3CA169A}">
      <dgm:prSet custT="1"/>
      <dgm:spPr/>
      <dgm:t>
        <a:bodyPr/>
        <a:lstStyle/>
        <a:p>
          <a:r>
            <a:rPr lang="fr-FR" sz="2000" b="1" dirty="0"/>
            <a:t>&gt; 4 ESC conditionnant l’octroi de toutes les aides </a:t>
          </a:r>
          <a:r>
            <a:rPr lang="fr-FR" sz="2200" b="1" dirty="0"/>
            <a:t>:</a:t>
          </a:r>
          <a:endParaRPr lang="en-US" sz="2200" dirty="0"/>
        </a:p>
      </dgm:t>
    </dgm:pt>
    <dgm:pt modelId="{C6426B2A-CC7A-4B66-B050-A38CD43DE935}" type="parTrans" cxnId="{6B9D16D1-1B0A-44F2-B1F4-87BF40232FBE}">
      <dgm:prSet/>
      <dgm:spPr/>
      <dgm:t>
        <a:bodyPr/>
        <a:lstStyle/>
        <a:p>
          <a:endParaRPr lang="en-US"/>
        </a:p>
      </dgm:t>
    </dgm:pt>
    <dgm:pt modelId="{F35EBD26-8D98-4925-9B71-CEC97E45D6EA}" type="sibTrans" cxnId="{6B9D16D1-1B0A-44F2-B1F4-87BF40232FBE}">
      <dgm:prSet/>
      <dgm:spPr/>
      <dgm:t>
        <a:bodyPr/>
        <a:lstStyle/>
        <a:p>
          <a:endParaRPr lang="en-US"/>
        </a:p>
      </dgm:t>
    </dgm:pt>
    <dgm:pt modelId="{6E1BAC33-840B-4951-BDFD-F8FF358C9867}">
      <dgm:prSet custT="1"/>
      <dgm:spPr/>
      <dgm:t>
        <a:bodyPr/>
        <a:lstStyle/>
        <a:p>
          <a:r>
            <a:rPr lang="fr-FR" sz="1800" dirty="0"/>
            <a:t>Non rémunération des actionnaires/sociétaires par une subvention publique</a:t>
          </a:r>
          <a:endParaRPr lang="en-US" sz="1800" dirty="0"/>
        </a:p>
      </dgm:t>
    </dgm:pt>
    <dgm:pt modelId="{1D9FD214-B96D-49F7-ACAD-3C014DA13DA9}" type="parTrans" cxnId="{C0C87DAE-3D04-41BF-B607-57E00E10A281}">
      <dgm:prSet/>
      <dgm:spPr/>
      <dgm:t>
        <a:bodyPr/>
        <a:lstStyle/>
        <a:p>
          <a:endParaRPr lang="en-US"/>
        </a:p>
      </dgm:t>
    </dgm:pt>
    <dgm:pt modelId="{7DA24B8F-5859-4B27-99AC-01AAA4DD46B7}" type="sibTrans" cxnId="{C0C87DAE-3D04-41BF-B607-57E00E10A281}">
      <dgm:prSet/>
      <dgm:spPr/>
      <dgm:t>
        <a:bodyPr/>
        <a:lstStyle/>
        <a:p>
          <a:endParaRPr lang="en-US"/>
        </a:p>
      </dgm:t>
    </dgm:pt>
    <dgm:pt modelId="{A1C24073-CF58-4BEE-8A67-5519751D46B4}">
      <dgm:prSet custT="1"/>
      <dgm:spPr/>
      <dgm:t>
        <a:bodyPr/>
        <a:lstStyle/>
        <a:p>
          <a:r>
            <a:rPr lang="fr-FR" sz="1800" dirty="0"/>
            <a:t>Remboursement de l’aide en cas de délocalisation, même partielle, des investissements et des activités R&amp;D ou de l’activité de l’entreprise soutenus </a:t>
          </a:r>
          <a:endParaRPr lang="en-US" sz="1800" dirty="0"/>
        </a:p>
      </dgm:t>
    </dgm:pt>
    <dgm:pt modelId="{44B66169-45FE-486D-B46D-64EED4DB23F5}" type="parTrans" cxnId="{D1DC5D92-5FE1-45C5-93ED-FFA5B8AD3A32}">
      <dgm:prSet/>
      <dgm:spPr/>
      <dgm:t>
        <a:bodyPr/>
        <a:lstStyle/>
        <a:p>
          <a:endParaRPr lang="en-US"/>
        </a:p>
      </dgm:t>
    </dgm:pt>
    <dgm:pt modelId="{59347C8C-D406-4AB3-B533-38FB060C9053}" type="sibTrans" cxnId="{D1DC5D92-5FE1-45C5-93ED-FFA5B8AD3A32}">
      <dgm:prSet/>
      <dgm:spPr/>
      <dgm:t>
        <a:bodyPr/>
        <a:lstStyle/>
        <a:p>
          <a:endParaRPr lang="en-US"/>
        </a:p>
      </dgm:t>
    </dgm:pt>
    <dgm:pt modelId="{FF4A3F52-F980-4710-9AC9-3B9257D90F2D}">
      <dgm:prSet custT="1"/>
      <dgm:spPr/>
      <dgm:t>
        <a:bodyPr/>
        <a:lstStyle/>
        <a:p>
          <a:r>
            <a:rPr lang="fr-FR" sz="1800" dirty="0"/>
            <a:t>Maintien des emplois sur le territoire sur 3 ans sauf circonstance exceptionnelle (crise économique, difficultés de recrutement...)</a:t>
          </a:r>
          <a:endParaRPr lang="en-US" sz="1800" dirty="0"/>
        </a:p>
      </dgm:t>
    </dgm:pt>
    <dgm:pt modelId="{AD7BC68B-E80C-499C-B144-676ECCE18C30}" type="parTrans" cxnId="{93D913C2-625B-4589-9F56-FD4F5FF24A21}">
      <dgm:prSet/>
      <dgm:spPr/>
      <dgm:t>
        <a:bodyPr/>
        <a:lstStyle/>
        <a:p>
          <a:endParaRPr lang="en-US"/>
        </a:p>
      </dgm:t>
    </dgm:pt>
    <dgm:pt modelId="{56B4FED9-03AC-48B2-A9C6-B65260A790E4}" type="sibTrans" cxnId="{93D913C2-625B-4589-9F56-FD4F5FF24A21}">
      <dgm:prSet/>
      <dgm:spPr/>
      <dgm:t>
        <a:bodyPr/>
        <a:lstStyle/>
        <a:p>
          <a:endParaRPr lang="en-US"/>
        </a:p>
      </dgm:t>
    </dgm:pt>
    <dgm:pt modelId="{22E3E23A-6440-4C1D-8D63-66210127BB07}">
      <dgm:prSet custT="1"/>
      <dgm:spPr/>
      <dgm:t>
        <a:bodyPr/>
        <a:lstStyle/>
        <a:p>
          <a:r>
            <a:rPr lang="fr-FR" sz="1800" dirty="0"/>
            <a:t>Niveau 1 – aide régionale ≤ à 150 K€ : un niveau incitatif avec des engagements formalisés dans une </a:t>
          </a:r>
          <a:r>
            <a:rPr lang="fr-FR" sz="1800" b="1" dirty="0"/>
            <a:t>charte d’engagements volontaire </a:t>
          </a:r>
          <a:r>
            <a:rPr lang="fr-FR" sz="1800" dirty="0"/>
            <a:t>; </a:t>
          </a:r>
          <a:endParaRPr lang="en-US" sz="1800" dirty="0"/>
        </a:p>
      </dgm:t>
    </dgm:pt>
    <dgm:pt modelId="{B2ECA6E9-B800-44B3-B365-5DA8B9DCF07B}" type="parTrans" cxnId="{E7C5AE0A-C4FD-4743-BE4A-AE3D184F5E4A}">
      <dgm:prSet/>
      <dgm:spPr/>
      <dgm:t>
        <a:bodyPr/>
        <a:lstStyle/>
        <a:p>
          <a:endParaRPr lang="fr-FR"/>
        </a:p>
      </dgm:t>
    </dgm:pt>
    <dgm:pt modelId="{B67EDE74-EC03-4AA5-A635-50A33EAAA9C3}" type="sibTrans" cxnId="{E7C5AE0A-C4FD-4743-BE4A-AE3D184F5E4A}">
      <dgm:prSet/>
      <dgm:spPr/>
      <dgm:t>
        <a:bodyPr/>
        <a:lstStyle/>
        <a:p>
          <a:endParaRPr lang="fr-FR"/>
        </a:p>
      </dgm:t>
    </dgm:pt>
    <dgm:pt modelId="{881A063B-5A02-4214-A851-4DFCF5DD6DE4}">
      <dgm:prSet custT="1"/>
      <dgm:spPr/>
      <dgm:t>
        <a:bodyPr/>
        <a:lstStyle/>
        <a:p>
          <a:r>
            <a:rPr lang="fr-FR" sz="1800" dirty="0"/>
            <a:t>Niveau 2 – aide &gt; à 150 K€ : niveau avec engagements contractuels dans des </a:t>
          </a:r>
          <a:r>
            <a:rPr lang="fr-FR" sz="1800" b="1" dirty="0"/>
            <a:t>contrats de transitions </a:t>
          </a:r>
          <a:r>
            <a:rPr lang="fr-FR" sz="1800" dirty="0"/>
            <a:t>mesurables, quantifiables, et vérifiables. Les critères correspondants seront précisés dans les règlements d’intervention</a:t>
          </a:r>
          <a:endParaRPr lang="en-US" sz="1800" dirty="0"/>
        </a:p>
      </dgm:t>
    </dgm:pt>
    <dgm:pt modelId="{7872C451-2778-4CAC-9BB9-81F453EAF369}" type="parTrans" cxnId="{1571E7A2-321F-4702-BAFF-A1B23EA1D97D}">
      <dgm:prSet/>
      <dgm:spPr/>
      <dgm:t>
        <a:bodyPr/>
        <a:lstStyle/>
        <a:p>
          <a:endParaRPr lang="fr-FR"/>
        </a:p>
      </dgm:t>
    </dgm:pt>
    <dgm:pt modelId="{35D67491-D140-4056-A2A9-E692B20E9A2C}" type="sibTrans" cxnId="{1571E7A2-321F-4702-BAFF-A1B23EA1D97D}">
      <dgm:prSet/>
      <dgm:spPr/>
      <dgm:t>
        <a:bodyPr/>
        <a:lstStyle/>
        <a:p>
          <a:endParaRPr lang="fr-FR"/>
        </a:p>
      </dgm:t>
    </dgm:pt>
    <dgm:pt modelId="{2826979C-1E3E-45B7-A759-08EE6AABF819}">
      <dgm:prSet custT="1"/>
      <dgm:spPr/>
      <dgm:t>
        <a:bodyPr/>
        <a:lstStyle/>
        <a:p>
          <a:r>
            <a:rPr lang="fr-FR" sz="2000" b="1" dirty="0"/>
            <a:t> &gt; Des ESC « de transition » liées au seuil de l’aide</a:t>
          </a:r>
          <a:endParaRPr lang="en-US" sz="2000" dirty="0"/>
        </a:p>
      </dgm:t>
    </dgm:pt>
    <dgm:pt modelId="{1B5671A5-B389-41FA-91A3-92680C5F6BD6}" type="sibTrans" cxnId="{D25ABCE2-2A20-440E-8C87-119F4682FF10}">
      <dgm:prSet/>
      <dgm:spPr/>
      <dgm:t>
        <a:bodyPr/>
        <a:lstStyle/>
        <a:p>
          <a:endParaRPr lang="fr-FR"/>
        </a:p>
      </dgm:t>
    </dgm:pt>
    <dgm:pt modelId="{7C8B9B8E-21D0-42AF-BCCD-A0518E3A840E}" type="parTrans" cxnId="{D25ABCE2-2A20-440E-8C87-119F4682FF10}">
      <dgm:prSet/>
      <dgm:spPr/>
      <dgm:t>
        <a:bodyPr/>
        <a:lstStyle/>
        <a:p>
          <a:endParaRPr lang="fr-FR"/>
        </a:p>
      </dgm:t>
    </dgm:pt>
    <dgm:pt modelId="{E9281367-50AE-4681-AC5B-BCA14C760554}">
      <dgm:prSet custT="1"/>
      <dgm:spPr/>
      <dgm:t>
        <a:bodyPr/>
        <a:lstStyle/>
        <a:p>
          <a:r>
            <a:rPr lang="en-US" sz="1800" dirty="0"/>
            <a:t>Information du CSE des aides </a:t>
          </a:r>
          <a:r>
            <a:rPr lang="en-US" sz="1800" dirty="0" err="1"/>
            <a:t>octroyées</a:t>
          </a:r>
          <a:endParaRPr lang="en-US" sz="1800" dirty="0"/>
        </a:p>
      </dgm:t>
    </dgm:pt>
    <dgm:pt modelId="{B689D331-B710-4DFA-8A69-DB604EDCA29D}" type="parTrans" cxnId="{8BB5F33C-27A6-46A5-BA49-0AC31083AF62}">
      <dgm:prSet/>
      <dgm:spPr/>
      <dgm:t>
        <a:bodyPr/>
        <a:lstStyle/>
        <a:p>
          <a:endParaRPr lang="fr-FR"/>
        </a:p>
      </dgm:t>
    </dgm:pt>
    <dgm:pt modelId="{9E37F1C6-95D6-4C83-AA6D-9BE990822D23}" type="sibTrans" cxnId="{8BB5F33C-27A6-46A5-BA49-0AC31083AF62}">
      <dgm:prSet/>
      <dgm:spPr/>
      <dgm:t>
        <a:bodyPr/>
        <a:lstStyle/>
        <a:p>
          <a:endParaRPr lang="fr-FR"/>
        </a:p>
      </dgm:t>
    </dgm:pt>
    <dgm:pt modelId="{3AD59BCC-9B39-4CF3-BD62-D82937091ABD}" type="pres">
      <dgm:prSet presAssocID="{1B5737FE-9092-45EA-BD08-8120A35E5A43}" presName="linear" presStyleCnt="0">
        <dgm:presLayoutVars>
          <dgm:animLvl val="lvl"/>
          <dgm:resizeHandles val="exact"/>
        </dgm:presLayoutVars>
      </dgm:prSet>
      <dgm:spPr/>
    </dgm:pt>
    <dgm:pt modelId="{9DEF3CAE-0EB8-458B-9674-7A5DC825DE7B}" type="pres">
      <dgm:prSet presAssocID="{5E4C7D19-F120-420D-BE92-B399A3CA169A}" presName="parentText" presStyleLbl="node1" presStyleIdx="0" presStyleCnt="2" custScaleY="84418" custLinFactNeighborX="-2351" custLinFactNeighborY="-119">
        <dgm:presLayoutVars>
          <dgm:chMax val="0"/>
          <dgm:bulletEnabled val="1"/>
        </dgm:presLayoutVars>
      </dgm:prSet>
      <dgm:spPr/>
    </dgm:pt>
    <dgm:pt modelId="{5EE97D3F-C196-40D1-A904-C2E5AFE14D4F}" type="pres">
      <dgm:prSet presAssocID="{5E4C7D19-F120-420D-BE92-B399A3CA169A}" presName="childText" presStyleLbl="revTx" presStyleIdx="0" presStyleCnt="2">
        <dgm:presLayoutVars>
          <dgm:bulletEnabled val="1"/>
        </dgm:presLayoutVars>
      </dgm:prSet>
      <dgm:spPr/>
    </dgm:pt>
    <dgm:pt modelId="{A72ECFCA-0D60-4292-85C2-3E525D730886}" type="pres">
      <dgm:prSet presAssocID="{2826979C-1E3E-45B7-A759-08EE6AABF819}" presName="parentText" presStyleLbl="node1" presStyleIdx="1" presStyleCnt="2" custScaleY="77849" custLinFactNeighborY="3628">
        <dgm:presLayoutVars>
          <dgm:chMax val="0"/>
          <dgm:bulletEnabled val="1"/>
        </dgm:presLayoutVars>
      </dgm:prSet>
      <dgm:spPr/>
    </dgm:pt>
    <dgm:pt modelId="{68A71028-9CE4-4AFE-A5EF-A0C6550B7E93}" type="pres">
      <dgm:prSet presAssocID="{2826979C-1E3E-45B7-A759-08EE6AABF819}" presName="childText" presStyleLbl="revTx" presStyleIdx="1" presStyleCnt="2" custLinFactNeighborX="-102" custLinFactNeighborY="3775">
        <dgm:presLayoutVars>
          <dgm:bulletEnabled val="1"/>
        </dgm:presLayoutVars>
      </dgm:prSet>
      <dgm:spPr/>
    </dgm:pt>
  </dgm:ptLst>
  <dgm:cxnLst>
    <dgm:cxn modelId="{68084003-A294-4064-9386-0DD1396341D6}" type="presOf" srcId="{5E4C7D19-F120-420D-BE92-B399A3CA169A}" destId="{9DEF3CAE-0EB8-458B-9674-7A5DC825DE7B}" srcOrd="0" destOrd="0" presId="urn:microsoft.com/office/officeart/2005/8/layout/vList2"/>
    <dgm:cxn modelId="{E7C5AE0A-C4FD-4743-BE4A-AE3D184F5E4A}" srcId="{2826979C-1E3E-45B7-A759-08EE6AABF819}" destId="{22E3E23A-6440-4C1D-8D63-66210127BB07}" srcOrd="0" destOrd="0" parTransId="{B2ECA6E9-B800-44B3-B365-5DA8B9DCF07B}" sibTransId="{B67EDE74-EC03-4AA5-A635-50A33EAAA9C3}"/>
    <dgm:cxn modelId="{EBB1BE13-1642-4D1D-BEB9-B54842515E0D}" type="presOf" srcId="{6E1BAC33-840B-4951-BDFD-F8FF358C9867}" destId="{5EE97D3F-C196-40D1-A904-C2E5AFE14D4F}" srcOrd="0" destOrd="0" presId="urn:microsoft.com/office/officeart/2005/8/layout/vList2"/>
    <dgm:cxn modelId="{AF2C5337-33E2-4A6E-9FD5-CC3041680B2E}" type="presOf" srcId="{A1C24073-CF58-4BEE-8A67-5519751D46B4}" destId="{5EE97D3F-C196-40D1-A904-C2E5AFE14D4F}" srcOrd="0" destOrd="1" presId="urn:microsoft.com/office/officeart/2005/8/layout/vList2"/>
    <dgm:cxn modelId="{8BB5F33C-27A6-46A5-BA49-0AC31083AF62}" srcId="{5E4C7D19-F120-420D-BE92-B399A3CA169A}" destId="{E9281367-50AE-4681-AC5B-BCA14C760554}" srcOrd="3" destOrd="0" parTransId="{B689D331-B710-4DFA-8A69-DB604EDCA29D}" sibTransId="{9E37F1C6-95D6-4C83-AA6D-9BE990822D23}"/>
    <dgm:cxn modelId="{C7BA6448-07D0-47B3-8B56-0C5EA398C73C}" type="presOf" srcId="{22E3E23A-6440-4C1D-8D63-66210127BB07}" destId="{68A71028-9CE4-4AFE-A5EF-A0C6550B7E93}" srcOrd="0" destOrd="0" presId="urn:microsoft.com/office/officeart/2005/8/layout/vList2"/>
    <dgm:cxn modelId="{FEF54D6E-DD80-45A5-8A36-E258F04FFCE3}" type="presOf" srcId="{881A063B-5A02-4214-A851-4DFCF5DD6DE4}" destId="{68A71028-9CE4-4AFE-A5EF-A0C6550B7E93}" srcOrd="0" destOrd="1" presId="urn:microsoft.com/office/officeart/2005/8/layout/vList2"/>
    <dgm:cxn modelId="{D1DC5D92-5FE1-45C5-93ED-FFA5B8AD3A32}" srcId="{5E4C7D19-F120-420D-BE92-B399A3CA169A}" destId="{A1C24073-CF58-4BEE-8A67-5519751D46B4}" srcOrd="1" destOrd="0" parTransId="{44B66169-45FE-486D-B46D-64EED4DB23F5}" sibTransId="{59347C8C-D406-4AB3-B533-38FB060C9053}"/>
    <dgm:cxn modelId="{1571E7A2-321F-4702-BAFF-A1B23EA1D97D}" srcId="{2826979C-1E3E-45B7-A759-08EE6AABF819}" destId="{881A063B-5A02-4214-A851-4DFCF5DD6DE4}" srcOrd="1" destOrd="0" parTransId="{7872C451-2778-4CAC-9BB9-81F453EAF369}" sibTransId="{35D67491-D140-4056-A2A9-E692B20E9A2C}"/>
    <dgm:cxn modelId="{C0C87DAE-3D04-41BF-B607-57E00E10A281}" srcId="{5E4C7D19-F120-420D-BE92-B399A3CA169A}" destId="{6E1BAC33-840B-4951-BDFD-F8FF358C9867}" srcOrd="0" destOrd="0" parTransId="{1D9FD214-B96D-49F7-ACAD-3C014DA13DA9}" sibTransId="{7DA24B8F-5859-4B27-99AC-01AAA4DD46B7}"/>
    <dgm:cxn modelId="{B6BBA6B5-AE70-4CE7-A627-60BBB275E99C}" type="presOf" srcId="{1B5737FE-9092-45EA-BD08-8120A35E5A43}" destId="{3AD59BCC-9B39-4CF3-BD62-D82937091ABD}" srcOrd="0" destOrd="0" presId="urn:microsoft.com/office/officeart/2005/8/layout/vList2"/>
    <dgm:cxn modelId="{93D913C2-625B-4589-9F56-FD4F5FF24A21}" srcId="{5E4C7D19-F120-420D-BE92-B399A3CA169A}" destId="{FF4A3F52-F980-4710-9AC9-3B9257D90F2D}" srcOrd="2" destOrd="0" parTransId="{AD7BC68B-E80C-499C-B144-676ECCE18C30}" sibTransId="{56B4FED9-03AC-48B2-A9C6-B65260A790E4}"/>
    <dgm:cxn modelId="{6B9D16D1-1B0A-44F2-B1F4-87BF40232FBE}" srcId="{1B5737FE-9092-45EA-BD08-8120A35E5A43}" destId="{5E4C7D19-F120-420D-BE92-B399A3CA169A}" srcOrd="0" destOrd="0" parTransId="{C6426B2A-CC7A-4B66-B050-A38CD43DE935}" sibTransId="{F35EBD26-8D98-4925-9B71-CEC97E45D6EA}"/>
    <dgm:cxn modelId="{D103B9D4-3170-4A8A-8A92-E21D78B39C33}" type="presOf" srcId="{2826979C-1E3E-45B7-A759-08EE6AABF819}" destId="{A72ECFCA-0D60-4292-85C2-3E525D730886}" srcOrd="0" destOrd="0" presId="urn:microsoft.com/office/officeart/2005/8/layout/vList2"/>
    <dgm:cxn modelId="{2ADD22DF-6190-4CAD-8F72-8ED4ACDB1198}" type="presOf" srcId="{E9281367-50AE-4681-AC5B-BCA14C760554}" destId="{5EE97D3F-C196-40D1-A904-C2E5AFE14D4F}" srcOrd="0" destOrd="3" presId="urn:microsoft.com/office/officeart/2005/8/layout/vList2"/>
    <dgm:cxn modelId="{D25ABCE2-2A20-440E-8C87-119F4682FF10}" srcId="{1B5737FE-9092-45EA-BD08-8120A35E5A43}" destId="{2826979C-1E3E-45B7-A759-08EE6AABF819}" srcOrd="1" destOrd="0" parTransId="{7C8B9B8E-21D0-42AF-BCCD-A0518E3A840E}" sibTransId="{1B5671A5-B389-41FA-91A3-92680C5F6BD6}"/>
    <dgm:cxn modelId="{52B84DE4-BED1-4232-90F4-0BDA6E43C9A7}" type="presOf" srcId="{FF4A3F52-F980-4710-9AC9-3B9257D90F2D}" destId="{5EE97D3F-C196-40D1-A904-C2E5AFE14D4F}" srcOrd="0" destOrd="2" presId="urn:microsoft.com/office/officeart/2005/8/layout/vList2"/>
    <dgm:cxn modelId="{4D9F853B-BAD2-460E-9B09-5C991538EE22}" type="presParOf" srcId="{3AD59BCC-9B39-4CF3-BD62-D82937091ABD}" destId="{9DEF3CAE-0EB8-458B-9674-7A5DC825DE7B}" srcOrd="0" destOrd="0" presId="urn:microsoft.com/office/officeart/2005/8/layout/vList2"/>
    <dgm:cxn modelId="{02B3D6D1-6469-4F04-8259-27896F848BD9}" type="presParOf" srcId="{3AD59BCC-9B39-4CF3-BD62-D82937091ABD}" destId="{5EE97D3F-C196-40D1-A904-C2E5AFE14D4F}" srcOrd="1" destOrd="0" presId="urn:microsoft.com/office/officeart/2005/8/layout/vList2"/>
    <dgm:cxn modelId="{4AA7C599-3C01-4350-AADE-D08E31FDB35B}" type="presParOf" srcId="{3AD59BCC-9B39-4CF3-BD62-D82937091ABD}" destId="{A72ECFCA-0D60-4292-85C2-3E525D730886}" srcOrd="2" destOrd="0" presId="urn:microsoft.com/office/officeart/2005/8/layout/vList2"/>
    <dgm:cxn modelId="{F7EE6649-3135-4B33-BB71-D8C5F591CA48}" type="presParOf" srcId="{3AD59BCC-9B39-4CF3-BD62-D82937091ABD}" destId="{68A71028-9CE4-4AFE-A5EF-A0C6550B7E9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F3CAE-0EB8-458B-9674-7A5DC825DE7B}">
      <dsp:nvSpPr>
        <dsp:cNvPr id="0" name=""/>
        <dsp:cNvSpPr/>
      </dsp:nvSpPr>
      <dsp:spPr>
        <a:xfrm>
          <a:off x="0" y="248079"/>
          <a:ext cx="8560608" cy="102719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t>&gt; 4 ESC conditionnant l’octroi de toutes les aides </a:t>
          </a:r>
          <a:r>
            <a:rPr lang="fr-FR" sz="2200" b="1" kern="1200" dirty="0"/>
            <a:t>:</a:t>
          </a:r>
          <a:endParaRPr lang="en-US" sz="2200" kern="1200" dirty="0"/>
        </a:p>
      </dsp:txBody>
      <dsp:txXfrm>
        <a:off x="50144" y="298223"/>
        <a:ext cx="8460320" cy="926910"/>
      </dsp:txXfrm>
    </dsp:sp>
    <dsp:sp modelId="{5EE97D3F-C196-40D1-A904-C2E5AFE14D4F}">
      <dsp:nvSpPr>
        <dsp:cNvPr id="0" name=""/>
        <dsp:cNvSpPr/>
      </dsp:nvSpPr>
      <dsp:spPr>
        <a:xfrm>
          <a:off x="0" y="1277359"/>
          <a:ext cx="8560608"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79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fr-FR" sz="1800" kern="1200" dirty="0"/>
            <a:t>Non rémunération des actionnaires/sociétaires par une subvention publique</a:t>
          </a:r>
          <a:endParaRPr lang="en-US" sz="1800" kern="1200" dirty="0"/>
        </a:p>
        <a:p>
          <a:pPr marL="171450" lvl="1" indent="-171450" algn="l" defTabSz="800100">
            <a:lnSpc>
              <a:spcPct val="90000"/>
            </a:lnSpc>
            <a:spcBef>
              <a:spcPct val="0"/>
            </a:spcBef>
            <a:spcAft>
              <a:spcPct val="20000"/>
            </a:spcAft>
            <a:buChar char="•"/>
          </a:pPr>
          <a:r>
            <a:rPr lang="fr-FR" sz="1800" kern="1200" dirty="0"/>
            <a:t>Remboursement de l’aide en cas de délocalisation, même partielle, des investissements et des activités R&amp;D ou de l’activité de l’entreprise soutenus </a:t>
          </a:r>
          <a:endParaRPr lang="en-US" sz="1800" kern="1200" dirty="0"/>
        </a:p>
        <a:p>
          <a:pPr marL="171450" lvl="1" indent="-171450" algn="l" defTabSz="800100">
            <a:lnSpc>
              <a:spcPct val="90000"/>
            </a:lnSpc>
            <a:spcBef>
              <a:spcPct val="0"/>
            </a:spcBef>
            <a:spcAft>
              <a:spcPct val="20000"/>
            </a:spcAft>
            <a:buChar char="•"/>
          </a:pPr>
          <a:r>
            <a:rPr lang="fr-FR" sz="1800" kern="1200" dirty="0"/>
            <a:t>Maintien des emplois sur le territoire sur 3 ans sauf circonstance exceptionnelle (crise économique, difficultés de recrutement...)</a:t>
          </a:r>
          <a:endParaRPr lang="en-US" sz="1800" kern="1200" dirty="0"/>
        </a:p>
        <a:p>
          <a:pPr marL="171450" lvl="1" indent="-171450" algn="l" defTabSz="800100">
            <a:lnSpc>
              <a:spcPct val="90000"/>
            </a:lnSpc>
            <a:spcBef>
              <a:spcPct val="0"/>
            </a:spcBef>
            <a:spcAft>
              <a:spcPct val="20000"/>
            </a:spcAft>
            <a:buChar char="•"/>
          </a:pPr>
          <a:r>
            <a:rPr lang="en-US" sz="1800" kern="1200" dirty="0"/>
            <a:t>Information du CSE des aides </a:t>
          </a:r>
          <a:r>
            <a:rPr lang="en-US" sz="1800" kern="1200" dirty="0" err="1"/>
            <a:t>octroyées</a:t>
          </a:r>
          <a:endParaRPr lang="en-US" sz="1800" kern="1200" dirty="0"/>
        </a:p>
      </dsp:txBody>
      <dsp:txXfrm>
        <a:off x="0" y="1277359"/>
        <a:ext cx="8560608" cy="1749150"/>
      </dsp:txXfrm>
    </dsp:sp>
    <dsp:sp modelId="{A72ECFCA-0D60-4292-85C2-3E525D730886}">
      <dsp:nvSpPr>
        <dsp:cNvPr id="0" name=""/>
        <dsp:cNvSpPr/>
      </dsp:nvSpPr>
      <dsp:spPr>
        <a:xfrm>
          <a:off x="0" y="3076544"/>
          <a:ext cx="8560608" cy="947266"/>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t> &gt; Des ESC « de transition » liées au seuil de l’aide</a:t>
          </a:r>
          <a:endParaRPr lang="en-US" sz="2000" kern="1200" dirty="0"/>
        </a:p>
      </dsp:txBody>
      <dsp:txXfrm>
        <a:off x="46242" y="3122786"/>
        <a:ext cx="8468124" cy="854782"/>
      </dsp:txXfrm>
    </dsp:sp>
    <dsp:sp modelId="{68A71028-9CE4-4AFE-A5EF-A0C6550B7E93}">
      <dsp:nvSpPr>
        <dsp:cNvPr id="0" name=""/>
        <dsp:cNvSpPr/>
      </dsp:nvSpPr>
      <dsp:spPr>
        <a:xfrm>
          <a:off x="0" y="4019710"/>
          <a:ext cx="8560608"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79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fr-FR" sz="1800" kern="1200" dirty="0"/>
            <a:t>Niveau 1 – aide régionale ≤ à 150 K€ : un niveau incitatif avec des engagements formalisés dans une </a:t>
          </a:r>
          <a:r>
            <a:rPr lang="fr-FR" sz="1800" b="1" kern="1200" dirty="0"/>
            <a:t>charte d’engagements volontaire </a:t>
          </a:r>
          <a:r>
            <a:rPr lang="fr-FR" sz="1800" kern="1200" dirty="0"/>
            <a:t>; </a:t>
          </a:r>
          <a:endParaRPr lang="en-US" sz="1800" kern="1200" dirty="0"/>
        </a:p>
        <a:p>
          <a:pPr marL="171450" lvl="1" indent="-171450" algn="l" defTabSz="800100">
            <a:lnSpc>
              <a:spcPct val="90000"/>
            </a:lnSpc>
            <a:spcBef>
              <a:spcPct val="0"/>
            </a:spcBef>
            <a:spcAft>
              <a:spcPct val="20000"/>
            </a:spcAft>
            <a:buChar char="•"/>
          </a:pPr>
          <a:r>
            <a:rPr lang="fr-FR" sz="1800" kern="1200" dirty="0"/>
            <a:t>Niveau 2 – aide &gt; à 150 K€ : niveau avec engagements contractuels dans des </a:t>
          </a:r>
          <a:r>
            <a:rPr lang="fr-FR" sz="1800" b="1" kern="1200" dirty="0"/>
            <a:t>contrats de transitions </a:t>
          </a:r>
          <a:r>
            <a:rPr lang="fr-FR" sz="1800" kern="1200" dirty="0"/>
            <a:t>mesurables, quantifiables, et vérifiables. Les critères correspondants seront précisés dans les règlements d’intervention</a:t>
          </a:r>
          <a:endParaRPr lang="en-US" sz="1800" kern="1200" dirty="0"/>
        </a:p>
      </dsp:txBody>
      <dsp:txXfrm>
        <a:off x="0" y="4019710"/>
        <a:ext cx="8560608" cy="13791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212982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195891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310893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225045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241520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9BBAE7F-5A38-40BF-B098-67377D7CF8B3}"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186850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9BBAE7F-5A38-40BF-B098-67377D7CF8B3}" type="datetimeFigureOut">
              <a:rPr lang="fr-FR" smtClean="0"/>
              <a:t>03/10/2023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392147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9BBAE7F-5A38-40BF-B098-67377D7CF8B3}" type="datetimeFigureOut">
              <a:rPr lang="fr-FR" smtClean="0"/>
              <a:t>03/10/2023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91476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BBAE7F-5A38-40BF-B098-67377D7CF8B3}" type="datetimeFigureOut">
              <a:rPr lang="fr-FR" smtClean="0"/>
              <a:t>03/10/2023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419264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9BBAE7F-5A38-40BF-B098-67377D7CF8B3}"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249718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9BBAE7F-5A38-40BF-B098-67377D7CF8B3}"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D8C10C-C46B-4EFC-86E2-3F9DA27516D5}" type="slidenum">
              <a:rPr lang="fr-FR" smtClean="0"/>
              <a:t>‹N°›</a:t>
            </a:fld>
            <a:endParaRPr lang="fr-FR"/>
          </a:p>
        </p:txBody>
      </p:sp>
    </p:spTree>
    <p:extLst>
      <p:ext uri="{BB962C8B-B14F-4D97-AF65-F5344CB8AC3E}">
        <p14:creationId xmlns:p14="http://schemas.microsoft.com/office/powerpoint/2010/main" val="181302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BAE7F-5A38-40BF-B098-67377D7CF8B3}" type="datetimeFigureOut">
              <a:rPr lang="fr-FR" smtClean="0"/>
              <a:t>03/10/2023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8C10C-C46B-4EFC-86E2-3F9DA27516D5}" type="slidenum">
              <a:rPr lang="fr-FR" smtClean="0"/>
              <a:t>‹N°›</a:t>
            </a:fld>
            <a:endParaRPr lang="fr-FR"/>
          </a:p>
        </p:txBody>
      </p:sp>
    </p:spTree>
    <p:extLst>
      <p:ext uri="{BB962C8B-B14F-4D97-AF65-F5344CB8AC3E}">
        <p14:creationId xmlns:p14="http://schemas.microsoft.com/office/powerpoint/2010/main" val="69936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les-aides.nouvelle-aquitaine.fr/economie-et-emploi/creation-diversification-et-modernisation-des-sites-de-visites-et-des-activites-de-loisirs?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s-aides.nouvelle-aquitaine.fr/economie-et-emploi/decouverte-economique-parcours-de-visite-en-entreprise?recherche=tourisme&amp;page=0"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es-aides.nouvelle-aquitaine.fr/economie-et-emploi/aide-lemergence-et-la-faisabilite-des-projet-touristiques-aide-au-conseil?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es-aides.nouvelle-aquitaine.fr/economie-et-emploi/itinerance-cyclable?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ara.couturier-saurois@nouvelle-aquitaine.fr" TargetMode="External"/><Relationship Id="rId1" Type="http://schemas.openxmlformats.org/officeDocument/2006/relationships/slideLayout" Target="../slideLayouts/slideLayout2.xml"/><Relationship Id="rId4" Type="http://schemas.openxmlformats.org/officeDocument/2006/relationships/hyperlink" Target="https://les-aides.nouvelle-aquitaine.fr/economie-et-emploi/transformation-numerique-des-acteurs-du-tourisme?recherche=tourisme&amp;page=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isabelle.duroux@nouvelle-aquitaine.f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p-tourisme-innovant@nouvelle-aquitaine.fr" TargetMode="External"/><Relationship Id="rId1" Type="http://schemas.openxmlformats.org/officeDocument/2006/relationships/slideLayout" Target="../slideLayouts/slideLayout2.xml"/><Relationship Id="rId4" Type="http://schemas.openxmlformats.org/officeDocument/2006/relationships/hyperlink" Target="https://les-aides.nouvelle-aquitaine.fr/economie-et-emploi/appel-experimentations-tourisme-innovant-en-nouvelle-aquitaine-aae-tina?recherche=tourisme&amp;page=0"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entreprises.nouvelle-aquitaine.fr/actualites/tourisme-durable-un-plan-dactions-pour-la-filier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sandrine.daguet@nouvelle-aquitaine.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es-aides.nouvelle-aquitaine.fr/economie-et-emploi/hebergements-hotellerie-independante?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s-aides.nouvelle-aquitaine.fr/amenagement-du-territoire/hebergement-hotellerie-de-plein-air-independante?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s-aides.nouvelle-aquitaine.fr/amenagement-du-territoire/hebergements-meubles-de-tourisme?recherche=tourisme&amp;page=0"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s-aides.nouvelle-aquitaine.fr/economie-et-emploi/hebergements-gites-detape?recherche=tourisme&amp;page=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isabelle.matous@nouvelle-aquitaine.fr" TargetMode="External"/><Relationship Id="rId1" Type="http://schemas.openxmlformats.org/officeDocument/2006/relationships/slideLayout" Target="../slideLayouts/slideLayout2.xml"/><Relationship Id="rId4" Type="http://schemas.openxmlformats.org/officeDocument/2006/relationships/hyperlink" Target="https://les-aides.nouvelle-aquitaine.fr/economie-et-emploi/hebergements-de-tourisme-social?recherche=tourisme&amp;page=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60"/>
            <a:ext cx="12194241" cy="6856740"/>
          </a:xfrm>
          <a:prstGeom prst="rect">
            <a:avLst/>
          </a:prstGeom>
        </p:spPr>
      </p:pic>
    </p:spTree>
    <p:extLst>
      <p:ext uri="{BB962C8B-B14F-4D97-AF65-F5344CB8AC3E}">
        <p14:creationId xmlns:p14="http://schemas.microsoft.com/office/powerpoint/2010/main" val="476959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568149" y="458572"/>
            <a:ext cx="7573616" cy="756852"/>
          </a:xfrm>
        </p:spPr>
        <p:txBody>
          <a:bodyPr anchor="b">
            <a:normAutofit fontScale="90000"/>
          </a:bodyPr>
          <a:lstStyle/>
          <a:p>
            <a:r>
              <a:rPr lang="fr-FR" b="1" dirty="0"/>
              <a:t>Sites de visites et Activités de loisirs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808641" y="1215424"/>
            <a:ext cx="10333124" cy="5511403"/>
          </a:xfrm>
        </p:spPr>
        <p:txBody>
          <a:bodyPr anchor="t">
            <a:normAutofit fontScale="25000" lnSpcReduction="20000"/>
          </a:bodyPr>
          <a:lstStyle/>
          <a:p>
            <a:pPr>
              <a:lnSpc>
                <a:spcPct val="120000"/>
              </a:lnSpc>
              <a:spcBef>
                <a:spcPts val="0"/>
              </a:spcBef>
            </a:pPr>
            <a:r>
              <a:rPr lang="fr-FR" sz="7200" b="1" dirty="0"/>
              <a:t>QUEL PROJET  </a:t>
            </a:r>
            <a:r>
              <a:rPr lang="fr-FR" sz="7200" dirty="0"/>
              <a:t>: Création, diversification et modernisation de sites et/ou activités marchandes, des équipements de loisirs et activités de pleine nature à vocation économique.</a:t>
            </a:r>
          </a:p>
          <a:p>
            <a:pPr>
              <a:lnSpc>
                <a:spcPct val="120000"/>
              </a:lnSpc>
              <a:spcBef>
                <a:spcPts val="0"/>
              </a:spcBef>
            </a:pPr>
            <a:endParaRPr lang="fr-FR" sz="4000" b="1" dirty="0"/>
          </a:p>
          <a:p>
            <a:pPr>
              <a:lnSpc>
                <a:spcPct val="120000"/>
              </a:lnSpc>
              <a:spcBef>
                <a:spcPts val="0"/>
              </a:spcBef>
            </a:pPr>
            <a:r>
              <a:rPr lang="fr-FR" sz="7200" b="1" dirty="0"/>
              <a:t>Bénéficiaires</a:t>
            </a:r>
            <a:r>
              <a:rPr lang="fr-FR" sz="7200" dirty="0"/>
              <a:t> : MO publics et MO privés (hors SCI et entreprise individuelle)</a:t>
            </a:r>
            <a:endParaRPr lang="fr-FR" sz="6400" dirty="0"/>
          </a:p>
          <a:p>
            <a:pPr lvl="0" algn="just">
              <a:lnSpc>
                <a:spcPct val="120000"/>
              </a:lnSpc>
              <a:spcBef>
                <a:spcPts val="0"/>
              </a:spcBef>
            </a:pPr>
            <a:endParaRPr lang="fr-FR" sz="4000" b="1" dirty="0"/>
          </a:p>
          <a:p>
            <a:pPr lvl="0" algn="just">
              <a:lnSpc>
                <a:spcPct val="120000"/>
              </a:lnSpc>
              <a:spcBef>
                <a:spcPts val="0"/>
              </a:spcBef>
            </a:pPr>
            <a:r>
              <a:rPr lang="fr-FR" sz="7200" b="1" dirty="0"/>
              <a:t>Dépenses éligibles :</a:t>
            </a:r>
            <a:r>
              <a:rPr lang="fr-FR" sz="7200" dirty="0"/>
              <a:t> Travaux de gros œuvre (uniquement huisseries, isolation par l’extérieur, isolation de toiture) et de second œuvre ; Equipements  d’accueil liés au déploiement de l’activité tels que outils d’interprétation, aménagements d’accessibilité, aménagements ludiques ou pédagogiques, paysagement ; Prestations de conseil </a:t>
            </a:r>
          </a:p>
          <a:p>
            <a:pPr lvl="0" algn="just">
              <a:lnSpc>
                <a:spcPct val="110000"/>
              </a:lnSpc>
              <a:spcAft>
                <a:spcPts val="1000"/>
              </a:spcAft>
            </a:pPr>
            <a:r>
              <a:rPr lang="fr-FR" sz="7200" b="1" dirty="0"/>
              <a:t>Dépenses inéligibles </a:t>
            </a:r>
            <a:r>
              <a:rPr lang="fr-FR" sz="7200" dirty="0"/>
              <a:t>: matériel (canoës, …), activités jeux de hasard et d’argent, activités motorisées et toutes activités de loisirs dont clientèle hors département &lt; à 50 %</a:t>
            </a:r>
          </a:p>
          <a:p>
            <a:pPr algn="just">
              <a:lnSpc>
                <a:spcPct val="110000"/>
              </a:lnSpc>
              <a:spcAft>
                <a:spcPts val="1000"/>
              </a:spcAft>
            </a:pPr>
            <a:r>
              <a:rPr lang="fr-FR" sz="7200" b="1" dirty="0"/>
              <a:t>Obligations </a:t>
            </a:r>
            <a:r>
              <a:rPr lang="fr-FR" sz="7200" dirty="0"/>
              <a:t>: maintien activité 10 ans min, diagnostic énergétique et étude de marché et de positionnement en cas de création d’activité</a:t>
            </a:r>
          </a:p>
          <a:p>
            <a:pPr lvl="0" algn="just">
              <a:lnSpc>
                <a:spcPct val="120000"/>
              </a:lnSpc>
              <a:spcBef>
                <a:spcPts val="600"/>
              </a:spcBef>
              <a:spcAft>
                <a:spcPts val="600"/>
              </a:spcAft>
            </a:pPr>
            <a:r>
              <a:rPr lang="fr-FR" sz="7200" b="1" dirty="0">
                <a:solidFill>
                  <a:srgbClr val="C00000"/>
                </a:solidFill>
              </a:rPr>
              <a:t>Plancher de dépenses éligibles </a:t>
            </a:r>
            <a:r>
              <a:rPr lang="fr-FR" sz="7200" dirty="0">
                <a:solidFill>
                  <a:srgbClr val="C00000"/>
                </a:solidFill>
              </a:rPr>
              <a:t>= 50 000 € / </a:t>
            </a:r>
            <a:r>
              <a:rPr lang="fr-FR" sz="7200" b="1" dirty="0">
                <a:solidFill>
                  <a:srgbClr val="C00000"/>
                </a:solidFill>
              </a:rPr>
              <a:t>Plafond de dépenses : </a:t>
            </a:r>
            <a:r>
              <a:rPr lang="fr-FR" sz="6800" dirty="0">
                <a:solidFill>
                  <a:srgbClr val="C00000"/>
                </a:solidFill>
              </a:rPr>
              <a:t>500 000 €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20% en fonction du projet et son engagement pour un tourisme durable</a:t>
            </a:r>
            <a:r>
              <a:rPr lang="fr-FR" sz="8000" dirty="0">
                <a:solidFill>
                  <a:srgbClr val="C00000"/>
                </a:solidFill>
              </a:rPr>
              <a:t> </a:t>
            </a:r>
          </a:p>
          <a:p>
            <a:pPr marL="0" lvl="0" indent="0" algn="just">
              <a:lnSpc>
                <a:spcPct val="120000"/>
              </a:lnSpc>
              <a:spcBef>
                <a:spcPts val="0"/>
              </a:spcBef>
              <a:buNone/>
            </a:pPr>
            <a:endParaRPr lang="fr-FR" sz="7200" dirty="0"/>
          </a:p>
          <a:p>
            <a:pPr marL="0" indent="0">
              <a:buNone/>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0793" cy="1361593"/>
          </a:xfrm>
          <a:prstGeom prst="rect">
            <a:avLst/>
          </a:prstGeom>
        </p:spPr>
      </p:pic>
      <p:sp>
        <p:nvSpPr>
          <p:cNvPr id="6" name="ZoneTexte 5">
            <a:extLst>
              <a:ext uri="{FF2B5EF4-FFF2-40B4-BE49-F238E27FC236}">
                <a16:creationId xmlns:a16="http://schemas.microsoft.com/office/drawing/2014/main" id="{2C2D50B1-33CC-A035-83B2-07ADCD1F33F7}"/>
              </a:ext>
            </a:extLst>
          </p:cNvPr>
          <p:cNvSpPr txBox="1"/>
          <p:nvPr/>
        </p:nvSpPr>
        <p:spPr>
          <a:xfrm>
            <a:off x="1370793" y="5868914"/>
            <a:ext cx="7765774" cy="369332"/>
          </a:xfrm>
          <a:prstGeom prst="rect">
            <a:avLst/>
          </a:prstGeom>
          <a:noFill/>
        </p:spPr>
        <p:txBody>
          <a:bodyPr wrap="square">
            <a:spAutoFit/>
          </a:bodyPr>
          <a:lstStyle/>
          <a:p>
            <a:r>
              <a:rPr lang="fr-FR" dirty="0">
                <a:hlinkClick r:id="rId3"/>
              </a:rPr>
              <a:t>Activités des sites de visite, de loisirs et de pleine nature (nouvelle-aquitaine.fr)</a:t>
            </a:r>
            <a:endParaRPr lang="fr-FR" dirty="0"/>
          </a:p>
        </p:txBody>
      </p:sp>
    </p:spTree>
    <p:extLst>
      <p:ext uri="{BB962C8B-B14F-4D97-AF65-F5344CB8AC3E}">
        <p14:creationId xmlns:p14="http://schemas.microsoft.com/office/powerpoint/2010/main" val="10571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2847703" y="680796"/>
            <a:ext cx="8294062" cy="756852"/>
          </a:xfrm>
        </p:spPr>
        <p:txBody>
          <a:bodyPr anchor="b">
            <a:normAutofit fontScale="90000"/>
          </a:bodyPr>
          <a:lstStyle/>
          <a:p>
            <a:r>
              <a:rPr lang="fr-FR" b="1" dirty="0"/>
              <a:t>Découverte Economique / Agritourisme</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808641" y="1589893"/>
            <a:ext cx="10333124" cy="5511403"/>
          </a:xfrm>
        </p:spPr>
        <p:txBody>
          <a:bodyPr anchor="t">
            <a:normAutofit fontScale="25000" lnSpcReduction="20000"/>
          </a:bodyPr>
          <a:lstStyle/>
          <a:p>
            <a:pPr>
              <a:lnSpc>
                <a:spcPct val="120000"/>
              </a:lnSpc>
              <a:spcBef>
                <a:spcPts val="0"/>
              </a:spcBef>
            </a:pPr>
            <a:r>
              <a:rPr lang="fr-FR" sz="7200" b="1" dirty="0"/>
              <a:t>QUEL PROJET  </a:t>
            </a:r>
            <a:r>
              <a:rPr lang="fr-FR" sz="7200" dirty="0"/>
              <a:t>: Parcours de visite pour une ouverture au public ; projet de diversification de l’activité en vue d’une ouverture ; aménagement lieu d’accueil et ou visite.</a:t>
            </a:r>
          </a:p>
          <a:p>
            <a:pPr>
              <a:lnSpc>
                <a:spcPct val="120000"/>
              </a:lnSpc>
              <a:spcBef>
                <a:spcPts val="0"/>
              </a:spcBef>
            </a:pPr>
            <a:endParaRPr lang="fr-FR" sz="4000" b="1" dirty="0"/>
          </a:p>
          <a:p>
            <a:pPr>
              <a:lnSpc>
                <a:spcPct val="120000"/>
              </a:lnSpc>
              <a:spcBef>
                <a:spcPts val="0"/>
              </a:spcBef>
            </a:pPr>
            <a:r>
              <a:rPr lang="fr-FR" sz="7200" b="1" dirty="0"/>
              <a:t>Bénéficiaires</a:t>
            </a:r>
            <a:r>
              <a:rPr lang="fr-FR" sz="7200" dirty="0"/>
              <a:t> : Entreprises inscrites au RCS ou RA, associations, …</a:t>
            </a:r>
          </a:p>
          <a:p>
            <a:pPr lvl="0" algn="just">
              <a:lnSpc>
                <a:spcPct val="120000"/>
              </a:lnSpc>
              <a:spcBef>
                <a:spcPts val="0"/>
              </a:spcBef>
            </a:pPr>
            <a:endParaRPr lang="fr-FR" sz="4000" b="1" dirty="0"/>
          </a:p>
          <a:p>
            <a:pPr lvl="0" algn="just">
              <a:lnSpc>
                <a:spcPct val="120000"/>
              </a:lnSpc>
              <a:spcBef>
                <a:spcPts val="0"/>
              </a:spcBef>
            </a:pPr>
            <a:r>
              <a:rPr lang="fr-FR" sz="7200" b="1" dirty="0"/>
              <a:t>Dépenses éligibles :</a:t>
            </a:r>
            <a:r>
              <a:rPr lang="fr-FR" sz="7200" dirty="0"/>
              <a:t> Gros œuvre (uniquement huisseries, planchers, isolation par l’extérieur, isolation de toiture) et de second œuvre ; Equipements tels que outils d’interprétation, aménagements d’accessibilité, aménagements ludiques ou pédagogiques, paysagement ; Prestations de conseil </a:t>
            </a:r>
          </a:p>
          <a:p>
            <a:pPr lvl="0" algn="just">
              <a:lnSpc>
                <a:spcPct val="120000"/>
              </a:lnSpc>
              <a:spcBef>
                <a:spcPts val="0"/>
              </a:spcBef>
            </a:pPr>
            <a:endParaRPr lang="fr-FR" sz="4000" b="1" dirty="0"/>
          </a:p>
          <a:p>
            <a:pPr lvl="0" algn="just">
              <a:lnSpc>
                <a:spcPct val="120000"/>
              </a:lnSpc>
              <a:spcBef>
                <a:spcPts val="0"/>
              </a:spcBef>
            </a:pPr>
            <a:r>
              <a:rPr lang="fr-FR" sz="7200" b="1" dirty="0"/>
              <a:t>Dépenses inéligibles </a:t>
            </a:r>
            <a:r>
              <a:rPr lang="fr-FR" sz="7200" dirty="0"/>
              <a:t>: Formation des salariés, petits équipements (protection/hygiène)</a:t>
            </a:r>
          </a:p>
          <a:p>
            <a:pPr algn="just">
              <a:lnSpc>
                <a:spcPct val="110000"/>
              </a:lnSpc>
              <a:spcAft>
                <a:spcPts val="1000"/>
              </a:spcAft>
            </a:pPr>
            <a:r>
              <a:rPr lang="fr-FR" sz="7200" b="1" dirty="0"/>
              <a:t>Obligations </a:t>
            </a:r>
            <a:r>
              <a:rPr lang="fr-FR" sz="7200" dirty="0"/>
              <a:t>: ouverture visite 90 jours minimum/an ; maintien activité 5 ans minimum</a:t>
            </a:r>
          </a:p>
          <a:p>
            <a:pPr lvl="0" algn="just">
              <a:lnSpc>
                <a:spcPct val="120000"/>
              </a:lnSpc>
              <a:spcBef>
                <a:spcPts val="600"/>
              </a:spcBef>
              <a:spcAft>
                <a:spcPts val="600"/>
              </a:spcAft>
            </a:pPr>
            <a:r>
              <a:rPr lang="fr-FR" sz="7200" b="1" dirty="0">
                <a:solidFill>
                  <a:srgbClr val="C00000"/>
                </a:solidFill>
              </a:rPr>
              <a:t>Plancher de dépenses éligibles </a:t>
            </a:r>
            <a:r>
              <a:rPr lang="fr-FR" sz="7200" dirty="0">
                <a:solidFill>
                  <a:srgbClr val="C00000"/>
                </a:solidFill>
              </a:rPr>
              <a:t>= 20 000 € / </a:t>
            </a:r>
            <a:r>
              <a:rPr lang="fr-FR" sz="7200" b="1" dirty="0">
                <a:solidFill>
                  <a:srgbClr val="C00000"/>
                </a:solidFill>
              </a:rPr>
              <a:t>Plafond de dépenses : </a:t>
            </a:r>
            <a:r>
              <a:rPr lang="fr-FR" sz="6800" dirty="0">
                <a:solidFill>
                  <a:srgbClr val="C00000"/>
                </a:solidFill>
              </a:rPr>
              <a:t>500 000 €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20% en fonction du projet et son engagement pour un tourisme durable</a:t>
            </a:r>
            <a:r>
              <a:rPr lang="fr-FR" sz="8000" dirty="0">
                <a:solidFill>
                  <a:srgbClr val="C00000"/>
                </a:solidFill>
              </a:rPr>
              <a:t> </a:t>
            </a:r>
          </a:p>
          <a:p>
            <a:pPr marL="0" lvl="0" indent="0" algn="just">
              <a:lnSpc>
                <a:spcPct val="120000"/>
              </a:lnSpc>
              <a:spcBef>
                <a:spcPts val="0"/>
              </a:spcBef>
              <a:buNone/>
            </a:pPr>
            <a:endParaRPr lang="fr-FR" sz="7200" dirty="0"/>
          </a:p>
          <a:p>
            <a:pPr marL="0" indent="0">
              <a:buNone/>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0793" cy="1361593"/>
          </a:xfrm>
          <a:prstGeom prst="rect">
            <a:avLst/>
          </a:prstGeom>
        </p:spPr>
      </p:pic>
      <p:sp>
        <p:nvSpPr>
          <p:cNvPr id="6" name="ZoneTexte 5">
            <a:extLst>
              <a:ext uri="{FF2B5EF4-FFF2-40B4-BE49-F238E27FC236}">
                <a16:creationId xmlns:a16="http://schemas.microsoft.com/office/drawing/2014/main" id="{968A807A-2DA7-FB94-25A2-46ADD3CC4C83}"/>
              </a:ext>
            </a:extLst>
          </p:cNvPr>
          <p:cNvSpPr txBox="1"/>
          <p:nvPr/>
        </p:nvSpPr>
        <p:spPr>
          <a:xfrm>
            <a:off x="1050235" y="5898730"/>
            <a:ext cx="7894982" cy="369332"/>
          </a:xfrm>
          <a:prstGeom prst="rect">
            <a:avLst/>
          </a:prstGeom>
          <a:noFill/>
        </p:spPr>
        <p:txBody>
          <a:bodyPr wrap="square">
            <a:spAutoFit/>
          </a:bodyPr>
          <a:lstStyle/>
          <a:p>
            <a:r>
              <a:rPr lang="fr-FR" dirty="0">
                <a:hlinkClick r:id="rId3"/>
              </a:rPr>
              <a:t>Découverte économique : parcours de visite en entreprise (nouvelle-aquitaine.fr)</a:t>
            </a:r>
            <a:endParaRPr lang="fr-FR" dirty="0"/>
          </a:p>
        </p:txBody>
      </p:sp>
    </p:spTree>
    <p:extLst>
      <p:ext uri="{BB962C8B-B14F-4D97-AF65-F5344CB8AC3E}">
        <p14:creationId xmlns:p14="http://schemas.microsoft.com/office/powerpoint/2010/main" val="288287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4618384" y="632986"/>
            <a:ext cx="5013296" cy="756852"/>
          </a:xfrm>
        </p:spPr>
        <p:txBody>
          <a:bodyPr anchor="b">
            <a:normAutofit/>
          </a:bodyPr>
          <a:lstStyle/>
          <a:p>
            <a:r>
              <a:rPr lang="fr-FR" b="1" dirty="0"/>
              <a:t>Aide au conseil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210830" y="1425281"/>
            <a:ext cx="10137742" cy="4846309"/>
          </a:xfrm>
        </p:spPr>
        <p:txBody>
          <a:bodyPr anchor="t">
            <a:normAutofit fontScale="25000" lnSpcReduction="20000"/>
          </a:bodyPr>
          <a:lstStyle/>
          <a:p>
            <a:pPr>
              <a:lnSpc>
                <a:spcPct val="120000"/>
              </a:lnSpc>
              <a:spcBef>
                <a:spcPts val="0"/>
              </a:spcBef>
            </a:pPr>
            <a:r>
              <a:rPr lang="fr-FR" sz="7200" b="1" dirty="0"/>
              <a:t>QUEL PROJET  </a:t>
            </a:r>
            <a:r>
              <a:rPr lang="fr-FR" sz="7200" dirty="0"/>
              <a:t>: Accompagner l’expertise préalable à la création, le développement ou la transmission d'activités touristiques. Inscription / aux natures d’investissements accompagnés dans le cadre du RI</a:t>
            </a:r>
            <a:endParaRPr lang="fr-FR" sz="6800" dirty="0"/>
          </a:p>
          <a:p>
            <a:pPr>
              <a:lnSpc>
                <a:spcPct val="110000"/>
              </a:lnSpc>
              <a:spcAft>
                <a:spcPts val="1000"/>
              </a:spcAft>
            </a:pPr>
            <a:r>
              <a:rPr lang="fr-FR" sz="7200" b="1" dirty="0"/>
              <a:t>Bénéficiaires</a:t>
            </a:r>
            <a:r>
              <a:rPr lang="fr-FR" sz="7200" dirty="0"/>
              <a:t> : Entreprise (hors SCI, EI, autoentreprise, indivision), maîtres d’ouvrages publics, syndicats professionnels, associations</a:t>
            </a:r>
          </a:p>
          <a:p>
            <a:pPr>
              <a:lnSpc>
                <a:spcPct val="110000"/>
              </a:lnSpc>
              <a:spcAft>
                <a:spcPts val="1000"/>
              </a:spcAft>
            </a:pPr>
            <a:r>
              <a:rPr lang="fr-FR" sz="7200" b="1" dirty="0"/>
              <a:t>Dépenses éligibles  :</a:t>
            </a:r>
            <a:r>
              <a:rPr lang="fr-FR" sz="7200" dirty="0"/>
              <a:t> Frais d’études de faisabilité, de marché, économiques, juridiques, de définition d’organisation ou de gouvernance, de conception architecturale et les études spéciales ou de positionnement d’un équipement …</a:t>
            </a:r>
          </a:p>
          <a:p>
            <a:pPr>
              <a:lnSpc>
                <a:spcPct val="110000"/>
              </a:lnSpc>
              <a:spcAft>
                <a:spcPts val="1000"/>
              </a:spcAft>
            </a:pPr>
            <a:r>
              <a:rPr lang="fr-FR" sz="7200" b="1" dirty="0"/>
              <a:t>Dépenses inéligibles : </a:t>
            </a:r>
            <a:r>
              <a:rPr lang="fr-FR" sz="7200" dirty="0"/>
              <a:t>frais d’études d’impact, environnementales, installations classées, d’urbanisme, d’inventaire, étude sans lien avec les investissements pouvant être accompagnés par la suite</a:t>
            </a:r>
          </a:p>
          <a:p>
            <a:pPr>
              <a:lnSpc>
                <a:spcPct val="110000"/>
              </a:lnSpc>
              <a:spcAft>
                <a:spcPts val="1000"/>
              </a:spcAft>
            </a:pPr>
            <a:r>
              <a:rPr lang="fr-FR" sz="7200" b="1" dirty="0">
                <a:solidFill>
                  <a:srgbClr val="C00000"/>
                </a:solidFill>
              </a:rPr>
              <a:t>Plafond de dépenses </a:t>
            </a:r>
            <a:r>
              <a:rPr lang="fr-FR" sz="7200" dirty="0">
                <a:solidFill>
                  <a:srgbClr val="C00000"/>
                </a:solidFill>
              </a:rPr>
              <a:t>: 30 000 € HT pour les privés / 100 000 € HT pour les MO publics </a:t>
            </a:r>
          </a:p>
          <a:p>
            <a:pPr>
              <a:lnSpc>
                <a:spcPct val="110000"/>
              </a:lnSpc>
              <a:spcAft>
                <a:spcPts val="1000"/>
              </a:spcAft>
            </a:pPr>
            <a:r>
              <a:rPr lang="fr-FR" sz="7200" b="1" dirty="0">
                <a:solidFill>
                  <a:srgbClr val="C00000"/>
                </a:solidFill>
              </a:rPr>
              <a:t>Aide Région max </a:t>
            </a:r>
            <a:r>
              <a:rPr lang="fr-FR" sz="7200" dirty="0">
                <a:solidFill>
                  <a:srgbClr val="C00000"/>
                </a:solidFill>
              </a:rPr>
              <a:t>: 50% avec un plancher d’aide à 2 000 € </a:t>
            </a:r>
          </a:p>
          <a:p>
            <a:pPr>
              <a:lnSpc>
                <a:spcPct val="110000"/>
              </a:lnSpc>
              <a:spcAft>
                <a:spcPts val="1000"/>
              </a:spcAft>
            </a:pPr>
            <a:endParaRPr lang="fr-FR" sz="7200" dirty="0"/>
          </a:p>
          <a:p>
            <a:pPr marL="0" indent="0">
              <a:buNone/>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28231761-6095-9E37-CE25-689A768ED36A}"/>
              </a:ext>
            </a:extLst>
          </p:cNvPr>
          <p:cNvSpPr txBox="1"/>
          <p:nvPr/>
        </p:nvSpPr>
        <p:spPr>
          <a:xfrm>
            <a:off x="2661202" y="5855682"/>
            <a:ext cx="6097656" cy="369332"/>
          </a:xfrm>
          <a:prstGeom prst="rect">
            <a:avLst/>
          </a:prstGeom>
          <a:noFill/>
        </p:spPr>
        <p:txBody>
          <a:bodyPr wrap="square">
            <a:spAutoFit/>
          </a:bodyPr>
          <a:lstStyle/>
          <a:p>
            <a:r>
              <a:rPr lang="fr-FR" dirty="0">
                <a:hlinkClick r:id="rId3"/>
              </a:rPr>
              <a:t>Tourisme - Aide au conseil (nouvelle-aquitaine.fr)</a:t>
            </a:r>
            <a:endParaRPr lang="fr-FR" dirty="0"/>
          </a:p>
        </p:txBody>
      </p:sp>
    </p:spTree>
    <p:extLst>
      <p:ext uri="{BB962C8B-B14F-4D97-AF65-F5344CB8AC3E}">
        <p14:creationId xmlns:p14="http://schemas.microsoft.com/office/powerpoint/2010/main" val="208253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5562412" y="680796"/>
            <a:ext cx="4957542" cy="756852"/>
          </a:xfrm>
        </p:spPr>
        <p:txBody>
          <a:bodyPr anchor="b">
            <a:normAutofit/>
          </a:bodyPr>
          <a:lstStyle/>
          <a:p>
            <a:r>
              <a:rPr lang="fr-FR" b="1" dirty="0"/>
              <a:t>Itinérance cyclable</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871290" y="1631496"/>
            <a:ext cx="10137742" cy="4846309"/>
          </a:xfrm>
        </p:spPr>
        <p:txBody>
          <a:bodyPr anchor="t">
            <a:normAutofit fontScale="32500" lnSpcReduction="20000"/>
          </a:bodyPr>
          <a:lstStyle/>
          <a:p>
            <a:pPr>
              <a:lnSpc>
                <a:spcPct val="120000"/>
              </a:lnSpc>
              <a:spcBef>
                <a:spcPts val="0"/>
              </a:spcBef>
            </a:pPr>
            <a:r>
              <a:rPr lang="fr-FR" sz="7200" b="1" dirty="0"/>
              <a:t>Bénéficiaires</a:t>
            </a:r>
            <a:r>
              <a:rPr lang="fr-FR" sz="7200" dirty="0"/>
              <a:t> : Maîtres d’ouvrages publics</a:t>
            </a:r>
          </a:p>
          <a:p>
            <a:pPr>
              <a:lnSpc>
                <a:spcPct val="120000"/>
              </a:lnSpc>
              <a:spcBef>
                <a:spcPts val="0"/>
              </a:spcBef>
            </a:pPr>
            <a:endParaRPr lang="fr-FR" sz="3100" dirty="0">
              <a:solidFill>
                <a:schemeClr val="accent1"/>
              </a:solidFill>
            </a:endParaRPr>
          </a:p>
          <a:p>
            <a:pPr marL="0" indent="0">
              <a:lnSpc>
                <a:spcPct val="120000"/>
              </a:lnSpc>
              <a:spcBef>
                <a:spcPts val="0"/>
              </a:spcBef>
              <a:buNone/>
            </a:pPr>
            <a:r>
              <a:rPr lang="fr-FR" sz="7200" b="1" dirty="0"/>
              <a:t>	1. Accompagnement aux infrastructures cyclables </a:t>
            </a:r>
          </a:p>
          <a:p>
            <a:pPr>
              <a:lnSpc>
                <a:spcPct val="120000"/>
              </a:lnSpc>
              <a:spcBef>
                <a:spcPts val="0"/>
              </a:spcBef>
            </a:pPr>
            <a:endParaRPr lang="fr-FR" sz="7200" dirty="0"/>
          </a:p>
          <a:p>
            <a:pPr marL="0" indent="0">
              <a:lnSpc>
                <a:spcPct val="120000"/>
              </a:lnSpc>
              <a:spcBef>
                <a:spcPts val="0"/>
              </a:spcBef>
              <a:buNone/>
            </a:pPr>
            <a:endParaRPr lang="fr-FR" sz="7200" dirty="0"/>
          </a:p>
          <a:p>
            <a:pPr>
              <a:lnSpc>
                <a:spcPct val="120000"/>
              </a:lnSpc>
              <a:spcBef>
                <a:spcPts val="0"/>
              </a:spcBef>
            </a:pPr>
            <a:endParaRPr lang="fr-FR" sz="7200" dirty="0"/>
          </a:p>
          <a:p>
            <a:pPr marL="0" indent="0">
              <a:lnSpc>
                <a:spcPct val="120000"/>
              </a:lnSpc>
              <a:spcBef>
                <a:spcPts val="0"/>
              </a:spcBef>
              <a:buNone/>
            </a:pPr>
            <a:endParaRPr lang="fr-FR" sz="1200" dirty="0"/>
          </a:p>
          <a:p>
            <a:pPr>
              <a:lnSpc>
                <a:spcPct val="120000"/>
              </a:lnSpc>
              <a:spcBef>
                <a:spcPts val="0"/>
              </a:spcBef>
            </a:pPr>
            <a:endParaRPr lang="fr-FR" sz="3200" dirty="0"/>
          </a:p>
          <a:p>
            <a:pPr>
              <a:lnSpc>
                <a:spcPct val="120000"/>
              </a:lnSpc>
              <a:spcBef>
                <a:spcPts val="0"/>
              </a:spcBef>
            </a:pPr>
            <a:endParaRPr lang="fr-FR" sz="3200" dirty="0"/>
          </a:p>
          <a:p>
            <a:pPr>
              <a:lnSpc>
                <a:spcPct val="110000"/>
              </a:lnSpc>
              <a:spcBef>
                <a:spcPts val="600"/>
              </a:spcBef>
              <a:spcAft>
                <a:spcPts val="600"/>
              </a:spcAft>
            </a:pPr>
            <a:endParaRPr lang="fr-FR" sz="7200" b="1" dirty="0"/>
          </a:p>
          <a:p>
            <a:pPr marL="0" indent="0">
              <a:lnSpc>
                <a:spcPct val="110000"/>
              </a:lnSpc>
              <a:spcBef>
                <a:spcPts val="600"/>
              </a:spcBef>
              <a:spcAft>
                <a:spcPts val="600"/>
              </a:spcAft>
              <a:buNone/>
            </a:pPr>
            <a:r>
              <a:rPr lang="fr-FR" sz="7200" b="1" dirty="0"/>
              <a:t>	2. Développement de services aux clientèles touristiques </a:t>
            </a:r>
            <a:endParaRPr lang="fr-FR" sz="7200" dirty="0"/>
          </a:p>
          <a:p>
            <a:pPr lvl="3">
              <a:lnSpc>
                <a:spcPct val="110000"/>
              </a:lnSpc>
              <a:spcBef>
                <a:spcPts val="600"/>
              </a:spcBef>
              <a:spcAft>
                <a:spcPts val="600"/>
              </a:spcAft>
            </a:pPr>
            <a:r>
              <a:rPr lang="fr-FR" sz="6200" b="1" dirty="0">
                <a:solidFill>
                  <a:srgbClr val="C00000"/>
                </a:solidFill>
              </a:rPr>
              <a:t>Plancher de dépenses : </a:t>
            </a:r>
            <a:r>
              <a:rPr lang="fr-FR" sz="6200" dirty="0">
                <a:solidFill>
                  <a:srgbClr val="C00000"/>
                </a:solidFill>
              </a:rPr>
              <a:t>10 000 € HT</a:t>
            </a:r>
          </a:p>
          <a:p>
            <a:pPr lvl="3">
              <a:lnSpc>
                <a:spcPct val="110000"/>
              </a:lnSpc>
              <a:spcBef>
                <a:spcPts val="600"/>
              </a:spcBef>
              <a:spcAft>
                <a:spcPts val="600"/>
              </a:spcAft>
            </a:pPr>
            <a:r>
              <a:rPr lang="fr-FR" sz="6200" b="1" dirty="0">
                <a:solidFill>
                  <a:srgbClr val="C00000"/>
                </a:solidFill>
              </a:rPr>
              <a:t>Aide Région max </a:t>
            </a:r>
            <a:r>
              <a:rPr lang="fr-FR" sz="6200" dirty="0">
                <a:solidFill>
                  <a:srgbClr val="C00000"/>
                </a:solidFill>
              </a:rPr>
              <a:t>: 25 %</a:t>
            </a:r>
          </a:p>
          <a:p>
            <a:pPr>
              <a:lnSpc>
                <a:spcPct val="110000"/>
              </a:lnSpc>
              <a:spcAft>
                <a:spcPts val="1000"/>
              </a:spcAft>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0793" cy="1361593"/>
          </a:xfrm>
          <a:prstGeom prst="rect">
            <a:avLst/>
          </a:prstGeom>
        </p:spPr>
      </p:pic>
      <p:graphicFrame>
        <p:nvGraphicFramePr>
          <p:cNvPr id="5" name="Tableau 5">
            <a:extLst>
              <a:ext uri="{FF2B5EF4-FFF2-40B4-BE49-F238E27FC236}">
                <a16:creationId xmlns:a16="http://schemas.microsoft.com/office/drawing/2014/main" id="{67891DAF-4FF8-2D5D-6E93-421A70A9E2BA}"/>
              </a:ext>
            </a:extLst>
          </p:cNvPr>
          <p:cNvGraphicFramePr>
            <a:graphicFrameLocks noGrp="1"/>
          </p:cNvGraphicFramePr>
          <p:nvPr>
            <p:extLst>
              <p:ext uri="{D42A27DB-BD31-4B8C-83A1-F6EECF244321}">
                <p14:modId xmlns:p14="http://schemas.microsoft.com/office/powerpoint/2010/main" val="2117542305"/>
              </p:ext>
            </p:extLst>
          </p:nvPr>
        </p:nvGraphicFramePr>
        <p:xfrm>
          <a:off x="1370793" y="2574592"/>
          <a:ext cx="9667911" cy="1559560"/>
        </p:xfrm>
        <a:graphic>
          <a:graphicData uri="http://schemas.openxmlformats.org/drawingml/2006/table">
            <a:tbl>
              <a:tblPr firstRow="1" bandRow="1">
                <a:tableStyleId>{5C22544A-7EE6-4342-B048-85BDC9FD1C3A}</a:tableStyleId>
              </a:tblPr>
              <a:tblGrid>
                <a:gridCol w="2953186">
                  <a:extLst>
                    <a:ext uri="{9D8B030D-6E8A-4147-A177-3AD203B41FA5}">
                      <a16:colId xmlns:a16="http://schemas.microsoft.com/office/drawing/2014/main" val="2056264097"/>
                    </a:ext>
                  </a:extLst>
                </a:gridCol>
                <a:gridCol w="3240005">
                  <a:extLst>
                    <a:ext uri="{9D8B030D-6E8A-4147-A177-3AD203B41FA5}">
                      <a16:colId xmlns:a16="http://schemas.microsoft.com/office/drawing/2014/main" val="2581102684"/>
                    </a:ext>
                  </a:extLst>
                </a:gridCol>
                <a:gridCol w="3474720">
                  <a:extLst>
                    <a:ext uri="{9D8B030D-6E8A-4147-A177-3AD203B41FA5}">
                      <a16:colId xmlns:a16="http://schemas.microsoft.com/office/drawing/2014/main" val="2922586467"/>
                    </a:ext>
                  </a:extLst>
                </a:gridCol>
              </a:tblGrid>
              <a:tr h="191105">
                <a:tc>
                  <a:txBody>
                    <a:bodyPr/>
                    <a:lstStyle/>
                    <a:p>
                      <a:pPr algn="ctr"/>
                      <a:r>
                        <a:rPr lang="fr-FR" sz="1800" b="0" dirty="0">
                          <a:solidFill>
                            <a:schemeClr val="tx1"/>
                          </a:solidFill>
                          <a:latin typeface="Calibri" panose="020F0502020204030204" pitchFamily="34" charset="0"/>
                          <a:cs typeface="Calibri" panose="020F0502020204030204" pitchFamily="34" charset="0"/>
                        </a:rPr>
                        <a:t>Itinéraires du SRV et les dessertes prioritaires (gares, PEM)</a:t>
                      </a:r>
                      <a:endParaRPr lang="fr-FR"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0" dirty="0">
                          <a:solidFill>
                            <a:schemeClr val="tx1"/>
                          </a:solidFill>
                          <a:latin typeface="Calibri" panose="020F0502020204030204" pitchFamily="34" charset="0"/>
                          <a:cs typeface="Calibri" panose="020F0502020204030204" pitchFamily="34" charset="0"/>
                        </a:rPr>
                        <a:t>Dessertes secondaires reliant l’itinéraire aux sites de loisirs ou de visites majeurs des territoires </a:t>
                      </a:r>
                    </a:p>
                    <a:p>
                      <a:pPr algn="ctr"/>
                      <a:endParaRPr lang="fr-FR"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0" dirty="0">
                          <a:solidFill>
                            <a:schemeClr val="tx1"/>
                          </a:solidFill>
                          <a:latin typeface="Calibri" panose="020F0502020204030204" pitchFamily="34" charset="0"/>
                          <a:cs typeface="Calibri" panose="020F0502020204030204" pitchFamily="34" charset="0"/>
                        </a:rPr>
                        <a:t>Liaisons entre itinéraires du SRV favorisant les mobilités touristiques et de loisirs en vue de produits d’itinérance</a:t>
                      </a:r>
                      <a:endParaRPr lang="fr-FR" b="0" dirty="0">
                        <a:solidFill>
                          <a:schemeClr val="tx1"/>
                        </a:solidFill>
                      </a:endParaRPr>
                    </a:p>
                  </a:txBody>
                  <a:tcPr/>
                </a:tc>
                <a:extLst>
                  <a:ext uri="{0D108BD9-81ED-4DB2-BD59-A6C34878D82A}">
                    <a16:rowId xmlns:a16="http://schemas.microsoft.com/office/drawing/2014/main" val="2782262458"/>
                  </a:ext>
                </a:extLst>
              </a:tr>
              <a:tr h="370840">
                <a:tc>
                  <a:txBody>
                    <a:bodyPr/>
                    <a:lstStyle/>
                    <a:p>
                      <a:pPr algn="ctr"/>
                      <a:r>
                        <a:rPr lang="fr-FR" b="1" dirty="0">
                          <a:solidFill>
                            <a:srgbClr val="C00000"/>
                          </a:solidFill>
                        </a:rPr>
                        <a:t>25 %</a:t>
                      </a:r>
                    </a:p>
                  </a:txBody>
                  <a:tcPr/>
                </a:tc>
                <a:tc>
                  <a:txBody>
                    <a:bodyPr/>
                    <a:lstStyle/>
                    <a:p>
                      <a:pPr algn="ctr"/>
                      <a:r>
                        <a:rPr lang="fr-FR" b="1" dirty="0">
                          <a:solidFill>
                            <a:srgbClr val="C00000"/>
                          </a:solidFill>
                        </a:rPr>
                        <a:t>20 %</a:t>
                      </a:r>
                    </a:p>
                  </a:txBody>
                  <a:tcPr/>
                </a:tc>
                <a:tc>
                  <a:txBody>
                    <a:bodyPr/>
                    <a:lstStyle/>
                    <a:p>
                      <a:pPr algn="ctr"/>
                      <a:r>
                        <a:rPr lang="fr-FR" b="1" dirty="0">
                          <a:solidFill>
                            <a:srgbClr val="C00000"/>
                          </a:solidFill>
                        </a:rPr>
                        <a:t>15 %</a:t>
                      </a:r>
                    </a:p>
                  </a:txBody>
                  <a:tcPr/>
                </a:tc>
                <a:extLst>
                  <a:ext uri="{0D108BD9-81ED-4DB2-BD59-A6C34878D82A}">
                    <a16:rowId xmlns:a16="http://schemas.microsoft.com/office/drawing/2014/main" val="1998812095"/>
                  </a:ext>
                </a:extLst>
              </a:tr>
            </a:tbl>
          </a:graphicData>
        </a:graphic>
      </p:graphicFrame>
      <p:sp>
        <p:nvSpPr>
          <p:cNvPr id="7" name="ZoneTexte 6">
            <a:extLst>
              <a:ext uri="{FF2B5EF4-FFF2-40B4-BE49-F238E27FC236}">
                <a16:creationId xmlns:a16="http://schemas.microsoft.com/office/drawing/2014/main" id="{5824561C-A7E5-932A-84F1-7176A27A4C8C}"/>
              </a:ext>
            </a:extLst>
          </p:cNvPr>
          <p:cNvSpPr txBox="1"/>
          <p:nvPr/>
        </p:nvSpPr>
        <p:spPr>
          <a:xfrm>
            <a:off x="2700958" y="5878203"/>
            <a:ext cx="6097656" cy="369332"/>
          </a:xfrm>
          <a:prstGeom prst="rect">
            <a:avLst/>
          </a:prstGeom>
          <a:noFill/>
        </p:spPr>
        <p:txBody>
          <a:bodyPr wrap="square">
            <a:spAutoFit/>
          </a:bodyPr>
          <a:lstStyle/>
          <a:p>
            <a:r>
              <a:rPr lang="fr-FR" dirty="0">
                <a:hlinkClick r:id="rId3"/>
              </a:rPr>
              <a:t>Itinérance cyclable (nouvelle-aquitaine.fr)</a:t>
            </a:r>
            <a:endParaRPr lang="fr-FR" dirty="0"/>
          </a:p>
        </p:txBody>
      </p:sp>
    </p:spTree>
    <p:extLst>
      <p:ext uri="{BB962C8B-B14F-4D97-AF65-F5344CB8AC3E}">
        <p14:creationId xmlns:p14="http://schemas.microsoft.com/office/powerpoint/2010/main" val="210607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602983" y="632986"/>
            <a:ext cx="7573616" cy="756852"/>
          </a:xfrm>
        </p:spPr>
        <p:txBody>
          <a:bodyPr anchor="b">
            <a:normAutofit fontScale="90000"/>
          </a:bodyPr>
          <a:lstStyle/>
          <a:p>
            <a:r>
              <a:rPr lang="fr-FR" b="1" dirty="0"/>
              <a:t>Aide à la transformation numérique</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141256" y="1537641"/>
            <a:ext cx="10137742" cy="4846309"/>
          </a:xfrm>
        </p:spPr>
        <p:txBody>
          <a:bodyPr anchor="t">
            <a:normAutofit fontScale="25000" lnSpcReduction="20000"/>
          </a:bodyPr>
          <a:lstStyle/>
          <a:p>
            <a:pPr>
              <a:lnSpc>
                <a:spcPct val="120000"/>
              </a:lnSpc>
              <a:spcBef>
                <a:spcPts val="0"/>
              </a:spcBef>
            </a:pPr>
            <a:r>
              <a:rPr lang="fr-FR" sz="7200" b="1" dirty="0"/>
              <a:t>QUEL PROJET  </a:t>
            </a:r>
            <a:r>
              <a:rPr lang="fr-FR" sz="7200" dirty="0"/>
              <a:t>: Soutenir les entreprises dans le cadre d'un projet de refonte global et stratégique, tenant compte des enjeux de sobriété et de sécurité numériques</a:t>
            </a:r>
          </a:p>
          <a:p>
            <a:pPr>
              <a:lnSpc>
                <a:spcPct val="120000"/>
              </a:lnSpc>
              <a:spcBef>
                <a:spcPts val="0"/>
              </a:spcBef>
            </a:pPr>
            <a:endParaRPr lang="fr-FR" sz="3200" dirty="0"/>
          </a:p>
          <a:p>
            <a:pPr>
              <a:lnSpc>
                <a:spcPct val="120000"/>
              </a:lnSpc>
              <a:spcBef>
                <a:spcPts val="0"/>
              </a:spcBef>
            </a:pPr>
            <a:r>
              <a:rPr lang="fr-FR" sz="7200" b="1" dirty="0"/>
              <a:t>Bénéficiaires</a:t>
            </a:r>
            <a:r>
              <a:rPr lang="fr-FR" sz="7200" dirty="0"/>
              <a:t> : Maîtres d’ouvrages publics et privés relevant du tourisme à partir de 10 ETP : PME, associations, EPIC, SEM, etc.</a:t>
            </a:r>
          </a:p>
          <a:p>
            <a:pPr marL="0" indent="0">
              <a:lnSpc>
                <a:spcPct val="120000"/>
              </a:lnSpc>
              <a:spcBef>
                <a:spcPts val="0"/>
              </a:spcBef>
              <a:buNone/>
            </a:pPr>
            <a:r>
              <a:rPr lang="fr-FR" sz="7200" dirty="0"/>
              <a:t>	Obligation d’un diagnostic de maturité et cyber sécurité.</a:t>
            </a:r>
          </a:p>
          <a:p>
            <a:pPr marL="0" indent="0">
              <a:lnSpc>
                <a:spcPct val="120000"/>
              </a:lnSpc>
              <a:spcBef>
                <a:spcPts val="0"/>
              </a:spcBef>
              <a:buNone/>
            </a:pPr>
            <a:r>
              <a:rPr lang="fr-FR" sz="7200" dirty="0"/>
              <a:t>	</a:t>
            </a:r>
            <a:r>
              <a:rPr lang="fr-FR" sz="7200" dirty="0" err="1"/>
              <a:t>Inégibilité</a:t>
            </a:r>
            <a:r>
              <a:rPr lang="fr-FR" sz="7200" dirty="0"/>
              <a:t> des Cafés-Restaurants et offices de tourisme</a:t>
            </a:r>
          </a:p>
          <a:p>
            <a:pPr marL="0" indent="0">
              <a:lnSpc>
                <a:spcPct val="120000"/>
              </a:lnSpc>
              <a:spcBef>
                <a:spcPts val="0"/>
              </a:spcBef>
              <a:buNone/>
            </a:pPr>
            <a:endParaRPr lang="fr-FR" sz="1200" dirty="0"/>
          </a:p>
          <a:p>
            <a:pPr>
              <a:lnSpc>
                <a:spcPct val="110000"/>
              </a:lnSpc>
              <a:spcBef>
                <a:spcPts val="600"/>
              </a:spcBef>
              <a:spcAft>
                <a:spcPts val="600"/>
              </a:spcAft>
            </a:pPr>
            <a:r>
              <a:rPr lang="fr-FR" sz="7200" b="1" dirty="0"/>
              <a:t>Dépenses éligibles :</a:t>
            </a:r>
            <a:r>
              <a:rPr lang="fr-FR" sz="7200" dirty="0"/>
              <a:t> prestations externes concourant au projet de transformation numérique, de renforcement de la cyber sécurité et de la sobriété numérique : formation, conseil et expertise, audit, conception, investissements matériels, licences logicielles, ...</a:t>
            </a:r>
          </a:p>
          <a:p>
            <a:pPr>
              <a:lnSpc>
                <a:spcPct val="110000"/>
              </a:lnSpc>
              <a:spcBef>
                <a:spcPts val="600"/>
              </a:spcBef>
              <a:spcAft>
                <a:spcPts val="600"/>
              </a:spcAft>
            </a:pPr>
            <a:r>
              <a:rPr lang="fr-FR" sz="7200" b="1" dirty="0">
                <a:solidFill>
                  <a:srgbClr val="C00000"/>
                </a:solidFill>
              </a:rPr>
              <a:t>Plancher de dépenses : </a:t>
            </a:r>
            <a:r>
              <a:rPr lang="fr-FR" sz="7200" dirty="0">
                <a:solidFill>
                  <a:srgbClr val="C00000"/>
                </a:solidFill>
              </a:rPr>
              <a:t>30 000 € HT / </a:t>
            </a:r>
            <a:r>
              <a:rPr lang="fr-FR" sz="7200" b="1" dirty="0">
                <a:solidFill>
                  <a:srgbClr val="C00000"/>
                </a:solidFill>
              </a:rPr>
              <a:t>Plafond de dépenses </a:t>
            </a:r>
            <a:r>
              <a:rPr lang="fr-FR" sz="7200" dirty="0">
                <a:solidFill>
                  <a:srgbClr val="C00000"/>
                </a:solidFill>
              </a:rPr>
              <a:t>: 100 000 € HT</a:t>
            </a:r>
          </a:p>
          <a:p>
            <a:pPr>
              <a:lnSpc>
                <a:spcPct val="110000"/>
              </a:lnSpc>
              <a:spcBef>
                <a:spcPts val="600"/>
              </a:spcBef>
              <a:spcAft>
                <a:spcPts val="600"/>
              </a:spcAft>
            </a:pPr>
            <a:r>
              <a:rPr lang="fr-FR" sz="7200" b="1" dirty="0">
                <a:solidFill>
                  <a:srgbClr val="C00000"/>
                </a:solidFill>
              </a:rPr>
              <a:t>Aide Région max </a:t>
            </a:r>
            <a:r>
              <a:rPr lang="fr-FR" sz="7200" dirty="0">
                <a:solidFill>
                  <a:srgbClr val="C00000"/>
                </a:solidFill>
              </a:rPr>
              <a:t>: 50%</a:t>
            </a:r>
          </a:p>
          <a:p>
            <a:pPr>
              <a:lnSpc>
                <a:spcPct val="110000"/>
              </a:lnSpc>
              <a:spcAft>
                <a:spcPts val="1000"/>
              </a:spcAft>
            </a:pPr>
            <a:r>
              <a:rPr lang="fr-FR" sz="7200" b="1" dirty="0"/>
              <a:t>Contact</a:t>
            </a:r>
            <a:r>
              <a:rPr lang="fr-FR" sz="7200" dirty="0"/>
              <a:t> : SARA COUTURIER-SAUROIS </a:t>
            </a:r>
            <a:r>
              <a:rPr lang="fr-FR" sz="7200" dirty="0">
                <a:hlinkClick r:id="rId2"/>
              </a:rPr>
              <a:t>sara.couturier-saurois@nouvelle-aquitaine.fr</a:t>
            </a:r>
            <a:endParaRPr lang="fr-FR" sz="7200" dirty="0"/>
          </a:p>
          <a:p>
            <a:pPr>
              <a:lnSpc>
                <a:spcPct val="110000"/>
              </a:lnSpc>
              <a:spcAft>
                <a:spcPts val="1000"/>
              </a:spcAft>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C3E6216B-9110-E409-F537-D0B317062F8B}"/>
              </a:ext>
            </a:extLst>
          </p:cNvPr>
          <p:cNvSpPr txBox="1"/>
          <p:nvPr/>
        </p:nvSpPr>
        <p:spPr>
          <a:xfrm>
            <a:off x="606287" y="5855682"/>
            <a:ext cx="8627165" cy="369332"/>
          </a:xfrm>
          <a:prstGeom prst="rect">
            <a:avLst/>
          </a:prstGeom>
          <a:noFill/>
        </p:spPr>
        <p:txBody>
          <a:bodyPr wrap="square">
            <a:spAutoFit/>
          </a:bodyPr>
          <a:lstStyle/>
          <a:p>
            <a:r>
              <a:rPr lang="fr-FR" dirty="0">
                <a:hlinkClick r:id="rId4"/>
              </a:rPr>
              <a:t>Soutien à la transformation numérique des entreprises de tourisme (nouvelle-aquitaine.fr)</a:t>
            </a:r>
            <a:endParaRPr lang="fr-FR" dirty="0"/>
          </a:p>
        </p:txBody>
      </p:sp>
    </p:spTree>
    <p:extLst>
      <p:ext uri="{BB962C8B-B14F-4D97-AF65-F5344CB8AC3E}">
        <p14:creationId xmlns:p14="http://schemas.microsoft.com/office/powerpoint/2010/main" val="2034154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735976" y="668430"/>
            <a:ext cx="6705601" cy="756852"/>
          </a:xfrm>
        </p:spPr>
        <p:txBody>
          <a:bodyPr anchor="b">
            <a:normAutofit fontScale="90000"/>
          </a:bodyPr>
          <a:lstStyle/>
          <a:p>
            <a:br>
              <a:rPr lang="fr-FR" b="1" u="sng" dirty="0"/>
            </a:br>
            <a:r>
              <a:rPr lang="fr-FR" b="1" dirty="0"/>
              <a:t>AAP Logements des saisonniers</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210830" y="1425282"/>
            <a:ext cx="10137742" cy="4243998"/>
          </a:xfrm>
        </p:spPr>
        <p:txBody>
          <a:bodyPr anchor="t">
            <a:normAutofit fontScale="25000" lnSpcReduction="20000"/>
          </a:bodyPr>
          <a:lstStyle/>
          <a:p>
            <a:pPr marL="0" indent="0">
              <a:lnSpc>
                <a:spcPct val="120000"/>
              </a:lnSpc>
              <a:spcBef>
                <a:spcPts val="0"/>
              </a:spcBef>
              <a:buNone/>
            </a:pPr>
            <a:endParaRPr lang="fr-FR" sz="7200" b="1" u="sng" dirty="0"/>
          </a:p>
          <a:p>
            <a:pPr>
              <a:lnSpc>
                <a:spcPct val="120000"/>
              </a:lnSpc>
              <a:spcBef>
                <a:spcPts val="0"/>
              </a:spcBef>
            </a:pPr>
            <a:r>
              <a:rPr lang="fr-FR" sz="7200" dirty="0"/>
              <a:t>Pour des formes variées de logements et d’hébergements , voire d’aménagements d’aires dédiées</a:t>
            </a:r>
          </a:p>
          <a:p>
            <a:pPr>
              <a:lnSpc>
                <a:spcPct val="120000"/>
              </a:lnSpc>
              <a:spcBef>
                <a:spcPts val="0"/>
              </a:spcBef>
            </a:pPr>
            <a:r>
              <a:rPr lang="fr-FR" sz="7200" dirty="0"/>
              <a:t>Une démarche sociale (coût de la nuitée modéré) et environnementale (gestion des fluides etc…) </a:t>
            </a:r>
          </a:p>
          <a:p>
            <a:pPr>
              <a:lnSpc>
                <a:spcPct val="120000"/>
              </a:lnSpc>
              <a:spcBef>
                <a:spcPts val="0"/>
              </a:spcBef>
            </a:pPr>
            <a:r>
              <a:rPr lang="fr-FR" sz="7200" dirty="0"/>
              <a:t>Minimum 10 places ( pour favoriser la coopération )</a:t>
            </a:r>
          </a:p>
          <a:p>
            <a:pPr>
              <a:lnSpc>
                <a:spcPct val="120000"/>
              </a:lnSpc>
              <a:spcBef>
                <a:spcPts val="0"/>
              </a:spcBef>
            </a:pPr>
            <a:r>
              <a:rPr lang="fr-FR" sz="7200" dirty="0"/>
              <a:t>Porteurs collectivité/organisme publics ou privés </a:t>
            </a:r>
          </a:p>
          <a:p>
            <a:pPr>
              <a:lnSpc>
                <a:spcPct val="120000"/>
              </a:lnSpc>
              <a:spcBef>
                <a:spcPts val="0"/>
              </a:spcBef>
            </a:pPr>
            <a:endParaRPr lang="fr-FR" sz="7200" dirty="0"/>
          </a:p>
          <a:p>
            <a:pPr>
              <a:lnSpc>
                <a:spcPct val="120000"/>
              </a:lnSpc>
              <a:spcBef>
                <a:spcPts val="0"/>
              </a:spcBef>
            </a:pPr>
            <a:r>
              <a:rPr lang="fr-FR" sz="7200" dirty="0">
                <a:solidFill>
                  <a:srgbClr val="C00000"/>
                </a:solidFill>
              </a:rPr>
              <a:t>5 000 €/place avec un montant maximum de subvention de 150 000€ ou 25% du montant HT de l’aménagement aires dédiées avec un maximum de 100 000€</a:t>
            </a:r>
          </a:p>
          <a:p>
            <a:pPr marL="0" indent="0">
              <a:lnSpc>
                <a:spcPct val="120000"/>
              </a:lnSpc>
              <a:spcBef>
                <a:spcPts val="0"/>
              </a:spcBef>
              <a:buNone/>
            </a:pPr>
            <a:endParaRPr lang="fr-FR" sz="7200" dirty="0"/>
          </a:p>
          <a:p>
            <a:pPr>
              <a:lnSpc>
                <a:spcPct val="120000"/>
              </a:lnSpc>
              <a:spcBef>
                <a:spcPts val="0"/>
              </a:spcBef>
            </a:pPr>
            <a:r>
              <a:rPr lang="fr-FR" sz="7200" dirty="0"/>
              <a:t>Une reconduction en 2024 à confirmer </a:t>
            </a:r>
          </a:p>
          <a:p>
            <a:pPr>
              <a:lnSpc>
                <a:spcPct val="120000"/>
              </a:lnSpc>
              <a:spcBef>
                <a:spcPts val="0"/>
              </a:spcBef>
            </a:pPr>
            <a:endParaRPr lang="fr-FR" sz="7200" dirty="0"/>
          </a:p>
          <a:p>
            <a:pPr marL="0" indent="0">
              <a:lnSpc>
                <a:spcPct val="110000"/>
              </a:lnSpc>
              <a:spcAft>
                <a:spcPts val="1000"/>
              </a:spcAft>
              <a:buNone/>
            </a:pPr>
            <a:r>
              <a:rPr lang="fr-FR" sz="7200" b="1" i="1" dirty="0"/>
              <a:t>Contact</a:t>
            </a:r>
            <a:r>
              <a:rPr lang="fr-FR" sz="7200" i="1" dirty="0"/>
              <a:t> : Isabelle DUROUX </a:t>
            </a:r>
            <a:r>
              <a:rPr lang="fr-FR" sz="7200" i="1" dirty="0">
                <a:hlinkClick r:id="rId2"/>
              </a:rPr>
              <a:t>isabelle.duroux@nouvelle-aquitaine.fr</a:t>
            </a:r>
            <a:endParaRPr lang="fr-FR" sz="7200" i="1" dirty="0"/>
          </a:p>
          <a:p>
            <a:pPr marL="0" indent="0">
              <a:lnSpc>
                <a:spcPct val="110000"/>
              </a:lnSpc>
              <a:spcAft>
                <a:spcPts val="1000"/>
              </a:spcAft>
              <a:buNone/>
            </a:pPr>
            <a:endParaRPr lang="fr-FR" sz="72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Tree>
    <p:extLst>
      <p:ext uri="{BB962C8B-B14F-4D97-AF65-F5344CB8AC3E}">
        <p14:creationId xmlns:p14="http://schemas.microsoft.com/office/powerpoint/2010/main" val="274848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985079" y="1741713"/>
            <a:ext cx="10137742" cy="4336869"/>
          </a:xfrm>
        </p:spPr>
        <p:txBody>
          <a:bodyPr anchor="t">
            <a:normAutofit fontScale="25000" lnSpcReduction="20000"/>
          </a:bodyPr>
          <a:lstStyle/>
          <a:p>
            <a:pPr>
              <a:lnSpc>
                <a:spcPct val="120000"/>
              </a:lnSpc>
              <a:spcBef>
                <a:spcPts val="0"/>
              </a:spcBef>
            </a:pPr>
            <a:r>
              <a:rPr lang="fr-FR" sz="7200" b="1" dirty="0"/>
              <a:t>Thématiques</a:t>
            </a:r>
            <a:r>
              <a:rPr lang="fr-FR" sz="7200" dirty="0"/>
              <a:t> : </a:t>
            </a:r>
          </a:p>
          <a:p>
            <a:pPr lvl="1">
              <a:lnSpc>
                <a:spcPct val="120000"/>
              </a:lnSpc>
              <a:spcBef>
                <a:spcPts val="0"/>
              </a:spcBef>
            </a:pPr>
            <a:r>
              <a:rPr lang="fr-FR" sz="7200" dirty="0"/>
              <a:t>Transition économique, écologique et sociale des stations touristiques, </a:t>
            </a:r>
          </a:p>
          <a:p>
            <a:pPr lvl="1">
              <a:lnSpc>
                <a:spcPct val="120000"/>
              </a:lnSpc>
              <a:spcBef>
                <a:spcPts val="0"/>
              </a:spcBef>
            </a:pPr>
            <a:r>
              <a:rPr lang="fr-FR" sz="7200" dirty="0"/>
              <a:t>Transition économique, écologique et sociale des grands acteurs du tourisme</a:t>
            </a:r>
          </a:p>
          <a:p>
            <a:pPr lvl="1">
              <a:lnSpc>
                <a:spcPct val="120000"/>
              </a:lnSpc>
              <a:spcBef>
                <a:spcPts val="0"/>
              </a:spcBef>
            </a:pPr>
            <a:r>
              <a:rPr lang="fr-FR" sz="7200" dirty="0"/>
              <a:t>Mobilité touristique </a:t>
            </a:r>
            <a:r>
              <a:rPr lang="fr-FR" sz="7200" dirty="0" err="1"/>
              <a:t>décarbonnée</a:t>
            </a:r>
            <a:endParaRPr lang="fr-FR" sz="7200" dirty="0"/>
          </a:p>
          <a:p>
            <a:pPr>
              <a:lnSpc>
                <a:spcPct val="120000"/>
              </a:lnSpc>
              <a:spcBef>
                <a:spcPts val="0"/>
              </a:spcBef>
            </a:pPr>
            <a:endParaRPr lang="fr-FR" sz="3200" dirty="0"/>
          </a:p>
          <a:p>
            <a:pPr>
              <a:lnSpc>
                <a:spcPct val="120000"/>
              </a:lnSpc>
              <a:spcBef>
                <a:spcPts val="0"/>
              </a:spcBef>
            </a:pPr>
            <a:r>
              <a:rPr lang="fr-FR" sz="7200" b="1" dirty="0"/>
              <a:t>Cibles</a:t>
            </a:r>
            <a:r>
              <a:rPr lang="fr-FR" sz="7200" dirty="0"/>
              <a:t> : Professionnels filière Tourisme, territoires touristiques et entreprises innovantes (Statuts juridiques : associations, entreprises, collectivités, consortium ou groupe d’acteurs, labo recherche, …)</a:t>
            </a:r>
          </a:p>
          <a:p>
            <a:pPr>
              <a:lnSpc>
                <a:spcPct val="120000"/>
              </a:lnSpc>
              <a:spcBef>
                <a:spcPts val="0"/>
              </a:spcBef>
            </a:pPr>
            <a:endParaRPr lang="fr-FR" sz="3200" dirty="0"/>
          </a:p>
          <a:p>
            <a:pPr>
              <a:lnSpc>
                <a:spcPct val="120000"/>
              </a:lnSpc>
              <a:spcBef>
                <a:spcPts val="0"/>
              </a:spcBef>
            </a:pPr>
            <a:r>
              <a:rPr lang="fr-FR" sz="7200" b="1" dirty="0"/>
              <a:t>Dépenses éligibles </a:t>
            </a:r>
            <a:r>
              <a:rPr lang="fr-FR" sz="7200" dirty="0"/>
              <a:t>: Coûts de conception, de prototypage et/ou de développement ; Investissements matériels et immatériels, coûts de prestation, frais de personnel mobilisés (limité à 40% du coût total éligible)</a:t>
            </a:r>
          </a:p>
          <a:p>
            <a:pPr>
              <a:lnSpc>
                <a:spcPct val="120000"/>
              </a:lnSpc>
              <a:spcBef>
                <a:spcPts val="0"/>
              </a:spcBef>
            </a:pPr>
            <a:endParaRPr lang="fr-FR" sz="4000" dirty="0"/>
          </a:p>
          <a:p>
            <a:pPr>
              <a:lnSpc>
                <a:spcPct val="120000"/>
              </a:lnSpc>
              <a:spcBef>
                <a:spcPts val="0"/>
              </a:spcBef>
            </a:pPr>
            <a:r>
              <a:rPr lang="fr-FR" sz="7200" b="1" dirty="0">
                <a:solidFill>
                  <a:srgbClr val="C00000"/>
                </a:solidFill>
              </a:rPr>
              <a:t>Aide Région max </a:t>
            </a:r>
            <a:r>
              <a:rPr lang="fr-FR" sz="7200" dirty="0">
                <a:solidFill>
                  <a:srgbClr val="C00000"/>
                </a:solidFill>
              </a:rPr>
              <a:t>: 50% d’un montant de dépenses éligibles plafonné à 50 000 €</a:t>
            </a:r>
          </a:p>
          <a:p>
            <a:pPr>
              <a:lnSpc>
                <a:spcPct val="120000"/>
              </a:lnSpc>
              <a:spcBef>
                <a:spcPts val="0"/>
              </a:spcBef>
            </a:pPr>
            <a:r>
              <a:rPr lang="fr-FR" sz="7200" dirty="0">
                <a:solidFill>
                  <a:srgbClr val="C00000"/>
                </a:solidFill>
              </a:rPr>
              <a:t>Montant plancher de dépenses = 20 000 €</a:t>
            </a:r>
          </a:p>
          <a:p>
            <a:pPr>
              <a:lnSpc>
                <a:spcPct val="120000"/>
              </a:lnSpc>
              <a:spcBef>
                <a:spcPts val="0"/>
              </a:spcBef>
            </a:pPr>
            <a:endParaRPr lang="fr-FR" sz="3200" dirty="0"/>
          </a:p>
          <a:p>
            <a:pPr>
              <a:lnSpc>
                <a:spcPct val="120000"/>
              </a:lnSpc>
              <a:spcBef>
                <a:spcPts val="0"/>
              </a:spcBef>
            </a:pPr>
            <a:r>
              <a:rPr lang="fr-FR" sz="7200" b="1" i="1" dirty="0"/>
              <a:t>Contact</a:t>
            </a:r>
            <a:r>
              <a:rPr lang="fr-FR" sz="7200" i="1" dirty="0"/>
              <a:t> : Isabelle SIRON </a:t>
            </a:r>
            <a:r>
              <a:rPr lang="fr-FR" sz="7200" i="1" dirty="0">
                <a:hlinkClick r:id="rId2"/>
              </a:rPr>
              <a:t>Ap-tourisme-innovant@nouvelle-aquitaine.fr</a:t>
            </a:r>
            <a:endParaRPr lang="fr-FR" sz="7200" i="1" dirty="0"/>
          </a:p>
          <a:p>
            <a:pPr>
              <a:lnSpc>
                <a:spcPct val="120000"/>
              </a:lnSpc>
              <a:spcBef>
                <a:spcPts val="0"/>
              </a:spcBef>
            </a:pPr>
            <a:endParaRPr lang="fr-FR" sz="7200" i="1"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5" name="Titre 1">
            <a:extLst>
              <a:ext uri="{FF2B5EF4-FFF2-40B4-BE49-F238E27FC236}">
                <a16:creationId xmlns:a16="http://schemas.microsoft.com/office/drawing/2014/main" id="{E78E130A-0873-16EF-4BD6-B605D890172B}"/>
              </a:ext>
            </a:extLst>
          </p:cNvPr>
          <p:cNvSpPr txBox="1">
            <a:spLocks/>
          </p:cNvSpPr>
          <p:nvPr/>
        </p:nvSpPr>
        <p:spPr>
          <a:xfrm>
            <a:off x="2307771" y="540604"/>
            <a:ext cx="9178834" cy="987144"/>
          </a:xfrm>
          <a:prstGeom prst="rect">
            <a:avLst/>
          </a:prstGeom>
        </p:spPr>
        <p:txBody>
          <a:bodyPr vert="horz" lIns="91440" tIns="45720" rIns="91440" bIns="45720" rtlCol="0" anchor="b">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r-FR" b="1" u="sng" dirty="0"/>
            </a:br>
            <a:r>
              <a:rPr lang="fr-FR" sz="16000" b="1" dirty="0"/>
              <a:t>Appel à expérimentations Tourisme Innovant </a:t>
            </a:r>
          </a:p>
        </p:txBody>
      </p:sp>
      <p:sp>
        <p:nvSpPr>
          <p:cNvPr id="6" name="ZoneTexte 5">
            <a:extLst>
              <a:ext uri="{FF2B5EF4-FFF2-40B4-BE49-F238E27FC236}">
                <a16:creationId xmlns:a16="http://schemas.microsoft.com/office/drawing/2014/main" id="{29A40A4A-B0BA-2C68-54F9-27B3FE92F545}"/>
              </a:ext>
            </a:extLst>
          </p:cNvPr>
          <p:cNvSpPr txBox="1"/>
          <p:nvPr/>
        </p:nvSpPr>
        <p:spPr>
          <a:xfrm>
            <a:off x="1266671" y="5923215"/>
            <a:ext cx="7867390" cy="369332"/>
          </a:xfrm>
          <a:prstGeom prst="rect">
            <a:avLst/>
          </a:prstGeom>
          <a:noFill/>
        </p:spPr>
        <p:txBody>
          <a:bodyPr wrap="square">
            <a:spAutoFit/>
          </a:bodyPr>
          <a:lstStyle/>
          <a:p>
            <a:r>
              <a:rPr lang="fr-FR" dirty="0">
                <a:hlinkClick r:id="rId4"/>
              </a:rPr>
              <a:t>Appel à expérimentations Tourisme Innovant en Nouvelle-Aquitaine (AAE TINA)</a:t>
            </a:r>
            <a:endParaRPr lang="fr-FR" dirty="0"/>
          </a:p>
        </p:txBody>
      </p:sp>
    </p:spTree>
    <p:extLst>
      <p:ext uri="{BB962C8B-B14F-4D97-AF65-F5344CB8AC3E}">
        <p14:creationId xmlns:p14="http://schemas.microsoft.com/office/powerpoint/2010/main" val="3459904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1115" y="1632857"/>
            <a:ext cx="10613572" cy="3102429"/>
          </a:xfrm>
        </p:spPr>
        <p:txBody>
          <a:bodyPr>
            <a:noAutofit/>
          </a:bodyPr>
          <a:lstStyle/>
          <a:p>
            <a:pPr algn="ctr"/>
            <a:r>
              <a:rPr lang="fr-FR" b="1" dirty="0"/>
              <a:t>Eco-socio-conditionnalités </a:t>
            </a:r>
            <a:br>
              <a:rPr lang="fr-FR" b="1" dirty="0"/>
            </a:br>
            <a:r>
              <a:rPr lang="fr-FR" b="1" dirty="0"/>
              <a:t>des aides de la Région </a:t>
            </a:r>
            <a:br>
              <a:rPr lang="fr-FR" b="1" dirty="0"/>
            </a:br>
            <a:r>
              <a:rPr lang="fr-FR" b="1" dirty="0"/>
              <a:t>(Pôle DEE)</a:t>
            </a:r>
            <a:br>
              <a:rPr lang="fr-FR" b="1" i="1" dirty="0">
                <a:solidFill>
                  <a:schemeClr val="bg1">
                    <a:lumMod val="50000"/>
                  </a:schemeClr>
                </a:solidFill>
              </a:rPr>
            </a:br>
            <a:endParaRPr lang="fr-FR" b="1" i="1" dirty="0">
              <a:solidFill>
                <a:schemeClr val="bg1">
                  <a:lumMod val="50000"/>
                </a:schemeClr>
              </a:solidFill>
            </a:endParaRPr>
          </a:p>
        </p:txBody>
      </p:sp>
      <p:pic>
        <p:nvPicPr>
          <p:cNvPr id="3" name="Image 2">
            <a:extLst>
              <a:ext uri="{FF2B5EF4-FFF2-40B4-BE49-F238E27FC236}">
                <a16:creationId xmlns:a16="http://schemas.microsoft.com/office/drawing/2014/main" id="{6A3AB07D-39A4-9BAC-1F43-0E54A2799F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72" y="32985"/>
            <a:ext cx="1610682" cy="1599872"/>
          </a:xfrm>
          <a:prstGeom prst="rect">
            <a:avLst/>
          </a:prstGeom>
        </p:spPr>
      </p:pic>
    </p:spTree>
    <p:extLst>
      <p:ext uri="{BB962C8B-B14F-4D97-AF65-F5344CB8AC3E}">
        <p14:creationId xmlns:p14="http://schemas.microsoft.com/office/powerpoint/2010/main" val="1864638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8B3DC3-B99A-0054-33C5-E0408D5AE288}"/>
              </a:ext>
            </a:extLst>
          </p:cNvPr>
          <p:cNvSpPr>
            <a:spLocks noGrp="1"/>
          </p:cNvSpPr>
          <p:nvPr>
            <p:ph type="title"/>
          </p:nvPr>
        </p:nvSpPr>
        <p:spPr>
          <a:xfrm>
            <a:off x="687433" y="773106"/>
            <a:ext cx="2055767" cy="5219020"/>
          </a:xfrm>
        </p:spPr>
        <p:txBody>
          <a:bodyPr>
            <a:normAutofit/>
          </a:bodyPr>
          <a:lstStyle/>
          <a:p>
            <a:pPr marL="0" indent="0">
              <a:spcAft>
                <a:spcPts val="800"/>
              </a:spcAft>
              <a:buNone/>
            </a:pPr>
            <a:r>
              <a:rPr lang="fr-FR" b="1" dirty="0"/>
              <a:t> </a:t>
            </a:r>
          </a:p>
        </p:txBody>
      </p:sp>
      <p:graphicFrame>
        <p:nvGraphicFramePr>
          <p:cNvPr id="5" name="Espace réservé du contenu 2">
            <a:extLst>
              <a:ext uri="{FF2B5EF4-FFF2-40B4-BE49-F238E27FC236}">
                <a16:creationId xmlns:a16="http://schemas.microsoft.com/office/drawing/2014/main" id="{89347235-CAC7-2E3B-CC75-84A42AEF8CF4}"/>
              </a:ext>
            </a:extLst>
          </p:cNvPr>
          <p:cNvGraphicFramePr>
            <a:graphicFrameLocks noGrp="1"/>
          </p:cNvGraphicFramePr>
          <p:nvPr>
            <p:ph idx="1"/>
            <p:extLst>
              <p:ext uri="{D42A27DB-BD31-4B8C-83A1-F6EECF244321}">
                <p14:modId xmlns:p14="http://schemas.microsoft.com/office/powerpoint/2010/main" val="1470573458"/>
              </p:ext>
            </p:extLst>
          </p:nvPr>
        </p:nvGraphicFramePr>
        <p:xfrm>
          <a:off x="2882455" y="502700"/>
          <a:ext cx="8560608" cy="5603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 2">
            <a:extLst>
              <a:ext uri="{FF2B5EF4-FFF2-40B4-BE49-F238E27FC236}">
                <a16:creationId xmlns:a16="http://schemas.microsoft.com/office/drawing/2014/main" id="{889DEE8C-EB0D-F032-C1E3-F79CF0FCE8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534" y="92310"/>
            <a:ext cx="1370793" cy="1361593"/>
          </a:xfrm>
          <a:prstGeom prst="rect">
            <a:avLst/>
          </a:prstGeom>
        </p:spPr>
      </p:pic>
      <p:grpSp>
        <p:nvGrpSpPr>
          <p:cNvPr id="4" name="Groupe 3">
            <a:extLst>
              <a:ext uri="{FF2B5EF4-FFF2-40B4-BE49-F238E27FC236}">
                <a16:creationId xmlns:a16="http://schemas.microsoft.com/office/drawing/2014/main" id="{7B56366F-0AE1-4DA3-7240-FD8FB9D90AC3}"/>
              </a:ext>
            </a:extLst>
          </p:cNvPr>
          <p:cNvGrpSpPr/>
          <p:nvPr/>
        </p:nvGrpSpPr>
        <p:grpSpPr>
          <a:xfrm>
            <a:off x="687433" y="1532709"/>
            <a:ext cx="1930554" cy="4397827"/>
            <a:chOff x="2540128" y="2328394"/>
            <a:chExt cx="2275601" cy="1365360"/>
          </a:xfrm>
        </p:grpSpPr>
        <p:sp>
          <p:nvSpPr>
            <p:cNvPr id="6" name="Rectangle 5">
              <a:extLst>
                <a:ext uri="{FF2B5EF4-FFF2-40B4-BE49-F238E27FC236}">
                  <a16:creationId xmlns:a16="http://schemas.microsoft.com/office/drawing/2014/main" id="{3BBC8393-012C-DA4B-FE7C-CD78B878E86D}"/>
                </a:ext>
              </a:extLst>
            </p:cNvPr>
            <p:cNvSpPr/>
            <p:nvPr/>
          </p:nvSpPr>
          <p:spPr>
            <a:xfrm>
              <a:off x="2540128" y="2328394"/>
              <a:ext cx="2275601" cy="1365360"/>
            </a:xfrm>
            <a:prstGeom prst="rect">
              <a:avLst/>
            </a:prstGeom>
          </p:spPr>
          <p:style>
            <a:lnRef idx="2">
              <a:schemeClr val="lt1">
                <a:hueOff val="0"/>
                <a:satOff val="0"/>
                <a:lumOff val="0"/>
                <a:alphaOff val="0"/>
              </a:schemeClr>
            </a:lnRef>
            <a:fillRef idx="1">
              <a:schemeClr val="accent5">
                <a:hueOff val="-4201911"/>
                <a:satOff val="-5845"/>
                <a:lumOff val="-2241"/>
                <a:alphaOff val="0"/>
              </a:schemeClr>
            </a:fillRef>
            <a:effectRef idx="0">
              <a:schemeClr val="accent5">
                <a:hueOff val="-4201911"/>
                <a:satOff val="-5845"/>
                <a:lumOff val="-2241"/>
                <a:alphaOff val="0"/>
              </a:schemeClr>
            </a:effectRef>
            <a:fontRef idx="minor">
              <a:schemeClr val="lt1"/>
            </a:fontRef>
          </p:style>
        </p:sp>
        <p:sp>
          <p:nvSpPr>
            <p:cNvPr id="7" name="ZoneTexte 6">
              <a:extLst>
                <a:ext uri="{FF2B5EF4-FFF2-40B4-BE49-F238E27FC236}">
                  <a16:creationId xmlns:a16="http://schemas.microsoft.com/office/drawing/2014/main" id="{E4086416-5F88-AA62-946F-3E05F0D0486C}"/>
                </a:ext>
              </a:extLst>
            </p:cNvPr>
            <p:cNvSpPr txBox="1"/>
            <p:nvPr/>
          </p:nvSpPr>
          <p:spPr>
            <a:xfrm>
              <a:off x="2540128" y="2328394"/>
              <a:ext cx="2275601" cy="13653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tx1"/>
                  </a:solidFill>
                </a:rPr>
                <a:t>&gt; Cible: E</a:t>
              </a:r>
              <a:r>
                <a:rPr lang="fr-FR" sz="1600" b="1" kern="1200" dirty="0">
                  <a:solidFill>
                    <a:schemeClr val="tx1"/>
                  </a:solidFill>
                </a:rPr>
                <a:t>nsemble des bénéficiaires des aides régionales</a:t>
              </a:r>
              <a:endParaRPr lang="en-US" sz="1600" b="1" kern="1200" dirty="0">
                <a:solidFill>
                  <a:schemeClr val="tx1"/>
                </a:solidFill>
              </a:endParaRPr>
            </a:p>
          </p:txBody>
        </p:sp>
      </p:grpSp>
    </p:spTree>
    <p:extLst>
      <p:ext uri="{BB962C8B-B14F-4D97-AF65-F5344CB8AC3E}">
        <p14:creationId xmlns:p14="http://schemas.microsoft.com/office/powerpoint/2010/main" val="449852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1115" y="1632857"/>
            <a:ext cx="10613572" cy="3102429"/>
          </a:xfrm>
        </p:spPr>
        <p:txBody>
          <a:bodyPr>
            <a:noAutofit/>
          </a:bodyPr>
          <a:lstStyle/>
          <a:p>
            <a:pPr algn="ctr"/>
            <a:r>
              <a:rPr lang="fr-FR" b="1" dirty="0"/>
              <a:t>Fonds européens FEDER </a:t>
            </a:r>
            <a:br>
              <a:rPr lang="fr-FR" b="1" dirty="0"/>
            </a:br>
            <a:r>
              <a:rPr lang="fr-FR" b="1" dirty="0"/>
              <a:t>Gestion directe Région</a:t>
            </a:r>
            <a:br>
              <a:rPr lang="fr-FR" b="1" dirty="0"/>
            </a:br>
            <a:r>
              <a:rPr lang="fr-FR" b="1" dirty="0"/>
              <a:t>(service FEDER dédié) </a:t>
            </a:r>
            <a:endParaRPr lang="fr-FR" b="1" i="1" dirty="0">
              <a:solidFill>
                <a:schemeClr val="bg1">
                  <a:lumMod val="50000"/>
                </a:schemeClr>
              </a:solidFill>
            </a:endParaRPr>
          </a:p>
        </p:txBody>
      </p:sp>
      <p:pic>
        <p:nvPicPr>
          <p:cNvPr id="3" name="Image 2">
            <a:extLst>
              <a:ext uri="{FF2B5EF4-FFF2-40B4-BE49-F238E27FC236}">
                <a16:creationId xmlns:a16="http://schemas.microsoft.com/office/drawing/2014/main" id="{6A3AB07D-39A4-9BAC-1F43-0E54A2799F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867" y="131904"/>
            <a:ext cx="1610682" cy="1599872"/>
          </a:xfrm>
          <a:prstGeom prst="rect">
            <a:avLst/>
          </a:prstGeom>
        </p:spPr>
      </p:pic>
    </p:spTree>
    <p:extLst>
      <p:ext uri="{BB962C8B-B14F-4D97-AF65-F5344CB8AC3E}">
        <p14:creationId xmlns:p14="http://schemas.microsoft.com/office/powerpoint/2010/main" val="373865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1F5F54A-B2A8-496C-A66E-D01988DEC9B3}"/>
              </a:ext>
            </a:extLst>
          </p:cNvPr>
          <p:cNvPicPr>
            <a:picLocks noChangeAspect="1"/>
          </p:cNvPicPr>
          <p:nvPr/>
        </p:nvPicPr>
        <p:blipFill>
          <a:blip r:embed="rId2"/>
          <a:stretch>
            <a:fillRect/>
          </a:stretch>
        </p:blipFill>
        <p:spPr>
          <a:xfrm>
            <a:off x="1908807" y="2659470"/>
            <a:ext cx="4077773" cy="2574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Image 6">
            <a:extLst>
              <a:ext uri="{FF2B5EF4-FFF2-40B4-BE49-F238E27FC236}">
                <a16:creationId xmlns:a16="http://schemas.microsoft.com/office/drawing/2014/main" id="{3863D13B-C1BC-40F6-B5B5-AE7783410767}"/>
              </a:ext>
            </a:extLst>
          </p:cNvPr>
          <p:cNvPicPr>
            <a:picLocks noChangeAspect="1"/>
          </p:cNvPicPr>
          <p:nvPr/>
        </p:nvPicPr>
        <p:blipFill>
          <a:blip r:embed="rId3"/>
          <a:stretch>
            <a:fillRect/>
          </a:stretch>
        </p:blipFill>
        <p:spPr>
          <a:xfrm>
            <a:off x="6324601" y="2659470"/>
            <a:ext cx="4021731" cy="27787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 coins arrondis 7">
            <a:extLst>
              <a:ext uri="{FF2B5EF4-FFF2-40B4-BE49-F238E27FC236}">
                <a16:creationId xmlns:a16="http://schemas.microsoft.com/office/drawing/2014/main" id="{5340B7B8-49C0-11AA-D389-C4AFCBFE1725}"/>
              </a:ext>
            </a:extLst>
          </p:cNvPr>
          <p:cNvSpPr/>
          <p:nvPr/>
        </p:nvSpPr>
        <p:spPr>
          <a:xfrm>
            <a:off x="2168740" y="1720905"/>
            <a:ext cx="3677575" cy="53649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3B261014-8FE1-1EB2-5C3A-3627F20608A1}"/>
              </a:ext>
            </a:extLst>
          </p:cNvPr>
          <p:cNvSpPr txBox="1"/>
          <p:nvPr/>
        </p:nvSpPr>
        <p:spPr>
          <a:xfrm>
            <a:off x="2451806" y="1779744"/>
            <a:ext cx="2991774" cy="369332"/>
          </a:xfrm>
          <a:prstGeom prst="rect">
            <a:avLst/>
          </a:prstGeom>
          <a:noFill/>
        </p:spPr>
        <p:txBody>
          <a:bodyPr wrap="square" rtlCol="0">
            <a:spAutoFit/>
          </a:bodyPr>
          <a:lstStyle/>
          <a:p>
            <a:pPr algn="ctr"/>
            <a:r>
              <a:rPr lang="fr-FR" b="1" kern="0" dirty="0">
                <a:solidFill>
                  <a:prstClr val="white"/>
                </a:solidFill>
                <a:latin typeface="Calibri" panose="020F0502020204030204" pitchFamily="34" charset="0"/>
                <a:cs typeface="Times New Roman" panose="02020603050405020304" pitchFamily="18" charset="0"/>
              </a:rPr>
              <a:t>UNE AMBITION</a:t>
            </a:r>
            <a:endParaRPr lang="fr-FR" dirty="0"/>
          </a:p>
        </p:txBody>
      </p:sp>
      <p:sp>
        <p:nvSpPr>
          <p:cNvPr id="10" name="Rectangle : coins arrondis 9">
            <a:extLst>
              <a:ext uri="{FF2B5EF4-FFF2-40B4-BE49-F238E27FC236}">
                <a16:creationId xmlns:a16="http://schemas.microsoft.com/office/drawing/2014/main" id="{C191BE1D-A27F-778A-5732-88CF20FF5130}"/>
              </a:ext>
            </a:extLst>
          </p:cNvPr>
          <p:cNvSpPr/>
          <p:nvPr/>
        </p:nvSpPr>
        <p:spPr>
          <a:xfrm>
            <a:off x="6553350" y="1720905"/>
            <a:ext cx="3792982" cy="53649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E3EBDA83-FEDC-1039-5E7E-110E0EBCED42}"/>
              </a:ext>
            </a:extLst>
          </p:cNvPr>
          <p:cNvSpPr txBox="1"/>
          <p:nvPr/>
        </p:nvSpPr>
        <p:spPr>
          <a:xfrm>
            <a:off x="6345687" y="1804486"/>
            <a:ext cx="4105921" cy="369332"/>
          </a:xfrm>
          <a:prstGeom prst="rect">
            <a:avLst/>
          </a:prstGeom>
          <a:noFill/>
        </p:spPr>
        <p:txBody>
          <a:bodyPr wrap="square" rtlCol="0">
            <a:spAutoFit/>
          </a:bodyPr>
          <a:lstStyle/>
          <a:p>
            <a:pPr algn="ctr">
              <a:defRPr/>
            </a:pPr>
            <a:r>
              <a:rPr lang="fr-FR" b="1" kern="0" dirty="0">
                <a:solidFill>
                  <a:prstClr val="white"/>
                </a:solidFill>
                <a:latin typeface="Calibri" panose="020F0502020204030204" pitchFamily="34" charset="0"/>
                <a:cs typeface="Times New Roman" panose="02020603050405020304" pitchFamily="18" charset="0"/>
              </a:rPr>
              <a:t> 4 PRIORITES DE LA FEUILLE DE ROUTE</a:t>
            </a:r>
          </a:p>
        </p:txBody>
      </p:sp>
      <p:sp>
        <p:nvSpPr>
          <p:cNvPr id="3" name="ZoneTexte 2">
            <a:extLst>
              <a:ext uri="{FF2B5EF4-FFF2-40B4-BE49-F238E27FC236}">
                <a16:creationId xmlns:a16="http://schemas.microsoft.com/office/drawing/2014/main" id="{16036804-65F6-B62F-B326-DBF012A3A76C}"/>
              </a:ext>
            </a:extLst>
          </p:cNvPr>
          <p:cNvSpPr txBox="1"/>
          <p:nvPr/>
        </p:nvSpPr>
        <p:spPr>
          <a:xfrm>
            <a:off x="2501155" y="666310"/>
            <a:ext cx="7977051" cy="954107"/>
          </a:xfrm>
          <a:prstGeom prst="rect">
            <a:avLst/>
          </a:prstGeom>
          <a:noFill/>
        </p:spPr>
        <p:txBody>
          <a:bodyPr wrap="square" rtlCol="0">
            <a:spAutoFit/>
          </a:bodyPr>
          <a:lstStyle/>
          <a:p>
            <a:r>
              <a:rPr lang="fr-FR" sz="3200" b="1" dirty="0"/>
              <a:t>Feuille de route régionale Tourisme Durable </a:t>
            </a:r>
          </a:p>
          <a:p>
            <a:pPr algn="ctr"/>
            <a:r>
              <a:rPr lang="fr-FR" sz="2400" b="1" dirty="0"/>
              <a:t>(votée en mars 2023)</a:t>
            </a:r>
          </a:p>
        </p:txBody>
      </p:sp>
      <p:sp>
        <p:nvSpPr>
          <p:cNvPr id="5" name="ZoneTexte 4">
            <a:extLst>
              <a:ext uri="{FF2B5EF4-FFF2-40B4-BE49-F238E27FC236}">
                <a16:creationId xmlns:a16="http://schemas.microsoft.com/office/drawing/2014/main" id="{05A40BF5-4DBC-94C2-FAD9-A1BBA772A1CE}"/>
              </a:ext>
            </a:extLst>
          </p:cNvPr>
          <p:cNvSpPr txBox="1"/>
          <p:nvPr/>
        </p:nvSpPr>
        <p:spPr>
          <a:xfrm>
            <a:off x="795132" y="5822358"/>
            <a:ext cx="8150086" cy="369332"/>
          </a:xfrm>
          <a:prstGeom prst="rect">
            <a:avLst/>
          </a:prstGeom>
          <a:noFill/>
        </p:spPr>
        <p:txBody>
          <a:bodyPr wrap="square">
            <a:spAutoFit/>
          </a:bodyPr>
          <a:lstStyle/>
          <a:p>
            <a:r>
              <a:rPr lang="fr-FR" dirty="0">
                <a:hlinkClick r:id="rId4"/>
              </a:rPr>
              <a:t>Tourisme durable : un plan d’actions pour la filière | Entreprise (nouvelle-aquitaine.fr)</a:t>
            </a:r>
            <a:endParaRPr lang="fr-FR" dirty="0"/>
          </a:p>
        </p:txBody>
      </p:sp>
      <p:pic>
        <p:nvPicPr>
          <p:cNvPr id="6" name="Image 5">
            <a:extLst>
              <a:ext uri="{FF2B5EF4-FFF2-40B4-BE49-F238E27FC236}">
                <a16:creationId xmlns:a16="http://schemas.microsoft.com/office/drawing/2014/main" id="{5AE1F8B8-AE6D-D8B0-3A63-65A65DA0BB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610682" cy="1599872"/>
          </a:xfrm>
          <a:prstGeom prst="rect">
            <a:avLst/>
          </a:prstGeom>
        </p:spPr>
      </p:pic>
    </p:spTree>
    <p:extLst>
      <p:ext uri="{BB962C8B-B14F-4D97-AF65-F5344CB8AC3E}">
        <p14:creationId xmlns:p14="http://schemas.microsoft.com/office/powerpoint/2010/main" val="3796343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985079" y="1741713"/>
            <a:ext cx="10137742" cy="4336869"/>
          </a:xfrm>
        </p:spPr>
        <p:txBody>
          <a:bodyPr anchor="t">
            <a:normAutofit fontScale="25000" lnSpcReduction="20000"/>
          </a:bodyPr>
          <a:lstStyle/>
          <a:p>
            <a:pPr marL="0" indent="0">
              <a:lnSpc>
                <a:spcPct val="120000"/>
              </a:lnSpc>
              <a:spcBef>
                <a:spcPts val="0"/>
              </a:spcBef>
              <a:buNone/>
            </a:pPr>
            <a:r>
              <a:rPr lang="fr-FR" sz="8000" b="1" dirty="0"/>
              <a:t>Objectif spécifique 1.3. « Renforcer la croissance et la compétitivité des PME »</a:t>
            </a:r>
            <a:endParaRPr lang="fr-FR" sz="8000" dirty="0"/>
          </a:p>
          <a:p>
            <a:pPr>
              <a:lnSpc>
                <a:spcPct val="120000"/>
              </a:lnSpc>
              <a:spcBef>
                <a:spcPts val="0"/>
              </a:spcBef>
            </a:pPr>
            <a:endParaRPr lang="fr-FR" sz="3200" dirty="0"/>
          </a:p>
          <a:p>
            <a:pPr>
              <a:lnSpc>
                <a:spcPct val="120000"/>
              </a:lnSpc>
              <a:spcBef>
                <a:spcPts val="0"/>
              </a:spcBef>
            </a:pPr>
            <a:r>
              <a:rPr lang="fr-FR" sz="7200" b="1" dirty="0"/>
              <a:t>Bénéficiaires</a:t>
            </a:r>
            <a:r>
              <a:rPr lang="fr-FR" sz="7200" dirty="0"/>
              <a:t> : TPE/PME</a:t>
            </a:r>
          </a:p>
          <a:p>
            <a:pPr>
              <a:lnSpc>
                <a:spcPct val="120000"/>
              </a:lnSpc>
              <a:spcBef>
                <a:spcPts val="0"/>
              </a:spcBef>
            </a:pPr>
            <a:endParaRPr lang="fr-FR" sz="3200" dirty="0"/>
          </a:p>
          <a:p>
            <a:pPr>
              <a:lnSpc>
                <a:spcPct val="120000"/>
              </a:lnSpc>
              <a:spcBef>
                <a:spcPts val="0"/>
              </a:spcBef>
            </a:pPr>
            <a:r>
              <a:rPr lang="fr-FR" sz="7200" b="1" dirty="0"/>
              <a:t>Typologie d’actions éligibles </a:t>
            </a:r>
            <a:r>
              <a:rPr lang="fr-FR" sz="7200" dirty="0"/>
              <a:t>: Investissements liés à la modernisation, au développement, à la diversification des appareils productifs intégrant notamment les enjeux de transition numérique, écologique et énergétique, à l’implantation de nouvelles activités </a:t>
            </a:r>
          </a:p>
          <a:p>
            <a:pPr lvl="1">
              <a:lnSpc>
                <a:spcPct val="120000"/>
              </a:lnSpc>
              <a:spcBef>
                <a:spcPts val="0"/>
              </a:spcBef>
            </a:pPr>
            <a:r>
              <a:rPr lang="fr-FR" sz="7200" dirty="0"/>
              <a:t>Travaux, matériels, prestations conseil, honoraires, … </a:t>
            </a:r>
          </a:p>
          <a:p>
            <a:pPr>
              <a:lnSpc>
                <a:spcPct val="120000"/>
              </a:lnSpc>
              <a:spcBef>
                <a:spcPts val="0"/>
              </a:spcBef>
            </a:pPr>
            <a:endParaRPr lang="fr-FR" sz="4000" dirty="0"/>
          </a:p>
          <a:p>
            <a:pPr>
              <a:lnSpc>
                <a:spcPct val="120000"/>
              </a:lnSpc>
              <a:spcBef>
                <a:spcPts val="0"/>
              </a:spcBef>
            </a:pPr>
            <a:r>
              <a:rPr lang="fr-FR" sz="7200" b="1" dirty="0">
                <a:solidFill>
                  <a:srgbClr val="C00000"/>
                </a:solidFill>
              </a:rPr>
              <a:t>Montant Investissement minimum = 1 000 000 € HT</a:t>
            </a:r>
          </a:p>
          <a:p>
            <a:pPr>
              <a:lnSpc>
                <a:spcPct val="120000"/>
              </a:lnSpc>
              <a:spcBef>
                <a:spcPts val="0"/>
              </a:spcBef>
            </a:pPr>
            <a:r>
              <a:rPr lang="fr-FR" sz="7200" b="1" dirty="0">
                <a:solidFill>
                  <a:srgbClr val="C00000"/>
                </a:solidFill>
              </a:rPr>
              <a:t>Plancher d’aide FEDER de 100 000 € </a:t>
            </a:r>
          </a:p>
          <a:p>
            <a:pPr>
              <a:lnSpc>
                <a:spcPct val="120000"/>
              </a:lnSpc>
              <a:spcBef>
                <a:spcPts val="0"/>
              </a:spcBef>
            </a:pPr>
            <a:r>
              <a:rPr lang="fr-FR" sz="7200" b="1" dirty="0">
                <a:solidFill>
                  <a:srgbClr val="C00000"/>
                </a:solidFill>
              </a:rPr>
              <a:t>Plafond d’aide FEDER de 400 000 €</a:t>
            </a:r>
            <a:endParaRPr lang="fr-FR" sz="3200" dirty="0"/>
          </a:p>
          <a:p>
            <a:pPr marL="0" indent="0">
              <a:lnSpc>
                <a:spcPct val="120000"/>
              </a:lnSpc>
              <a:spcBef>
                <a:spcPts val="0"/>
              </a:spcBef>
              <a:buNone/>
            </a:pPr>
            <a:endParaRPr lang="fr-FR" sz="7200" i="1" dirty="0"/>
          </a:p>
          <a:p>
            <a:pPr marL="0" indent="0">
              <a:lnSpc>
                <a:spcPct val="120000"/>
              </a:lnSpc>
              <a:spcBef>
                <a:spcPts val="0"/>
              </a:spcBef>
              <a:buNone/>
            </a:pPr>
            <a:r>
              <a:rPr lang="fr-FR" sz="7200" i="1" dirty="0"/>
              <a:t>Une enveloppe de 6M€ Nouvelle-Aquitaine à répartir sur la durée du programme à l’échelle de la région.</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5" name="Titre 1">
            <a:extLst>
              <a:ext uri="{FF2B5EF4-FFF2-40B4-BE49-F238E27FC236}">
                <a16:creationId xmlns:a16="http://schemas.microsoft.com/office/drawing/2014/main" id="{E78E130A-0873-16EF-4BD6-B605D890172B}"/>
              </a:ext>
            </a:extLst>
          </p:cNvPr>
          <p:cNvSpPr txBox="1">
            <a:spLocks/>
          </p:cNvSpPr>
          <p:nvPr/>
        </p:nvSpPr>
        <p:spPr>
          <a:xfrm>
            <a:off x="2307771" y="540604"/>
            <a:ext cx="9178834" cy="987144"/>
          </a:xfrm>
          <a:prstGeom prst="rect">
            <a:avLst/>
          </a:prstGeom>
        </p:spPr>
        <p:txBody>
          <a:bodyPr vert="horz" lIns="91440" tIns="45720" rIns="91440" bIns="45720" rtlCol="0" anchor="b">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r-FR" b="1" u="sng" dirty="0"/>
            </a:br>
            <a:r>
              <a:rPr lang="fr-FR" sz="16000" b="1" u="sng" dirty="0"/>
              <a:t>Programme Opérationnel FEDER 2021/2027</a:t>
            </a:r>
            <a:endParaRPr lang="fr-FR" sz="16000" b="1" dirty="0"/>
          </a:p>
        </p:txBody>
      </p:sp>
    </p:spTree>
    <p:extLst>
      <p:ext uri="{BB962C8B-B14F-4D97-AF65-F5344CB8AC3E}">
        <p14:creationId xmlns:p14="http://schemas.microsoft.com/office/powerpoint/2010/main" val="3945466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id="{CAF8947E-E2C1-436F-AF33-D35ED7342549}"/>
              </a:ext>
            </a:extLst>
          </p:cNvPr>
          <p:cNvSpPr>
            <a:spLocks noGrp="1"/>
          </p:cNvSpPr>
          <p:nvPr>
            <p:ph idx="1"/>
          </p:nvPr>
        </p:nvSpPr>
        <p:spPr>
          <a:xfrm>
            <a:off x="642257" y="1881052"/>
            <a:ext cx="10907486" cy="3535680"/>
          </a:xfrm>
        </p:spPr>
        <p:txBody>
          <a:bodyPr>
            <a:normAutofit/>
          </a:bodyPr>
          <a:lstStyle/>
          <a:p>
            <a:pPr marL="0" indent="0" algn="ctr">
              <a:buNone/>
            </a:pPr>
            <a:r>
              <a:rPr lang="fr-FR" sz="3000" b="1" u="sng" dirty="0">
                <a:ea typeface="Verdana" panose="020B0604030504040204" pitchFamily="34" charset="0"/>
                <a:cs typeface="Arial" panose="020B0604020202020204" pitchFamily="34" charset="0"/>
              </a:rPr>
              <a:t>Merci de votre attention</a:t>
            </a:r>
          </a:p>
          <a:p>
            <a:pPr marL="0" indent="0" algn="ctr">
              <a:buNone/>
            </a:pPr>
            <a:endParaRPr lang="fr-FR" sz="2200" dirty="0">
              <a:effectLst/>
              <a:latin typeface="Times New Roman" panose="02020603050405020304" pitchFamily="18" charset="0"/>
              <a:ea typeface="Calibri" panose="020F0502020204030204" pitchFamily="34" charset="0"/>
            </a:endParaRPr>
          </a:p>
          <a:p>
            <a:pPr marL="0" indent="0" algn="just">
              <a:buNone/>
            </a:pPr>
            <a:endParaRPr lang="fr-FR" sz="2400" dirty="0">
              <a:effectLst/>
              <a:ea typeface="Verdana" panose="020B0604030504040204" pitchFamily="34" charset="0"/>
              <a:cs typeface="Arial" panose="020B0604020202020204" pitchFamily="34" charset="0"/>
            </a:endParaRPr>
          </a:p>
          <a:p>
            <a:pPr marL="0" indent="0" algn="ctr">
              <a:buNone/>
            </a:pPr>
            <a:r>
              <a:rPr lang="fr-FR" dirty="0"/>
              <a:t>Sandrine DAGUET</a:t>
            </a:r>
          </a:p>
          <a:p>
            <a:pPr marL="0" indent="0" algn="ctr">
              <a:buNone/>
            </a:pPr>
            <a:r>
              <a:rPr lang="fr-FR" dirty="0"/>
              <a:t>07 76 22 60 46</a:t>
            </a:r>
            <a:br>
              <a:rPr lang="fr-FR" dirty="0"/>
            </a:br>
            <a:r>
              <a:rPr lang="fr-FR" dirty="0">
                <a:hlinkClick r:id="rId2"/>
              </a:rPr>
              <a:t>sandrine.daguet@nouvelle-aquitaine.fr</a:t>
            </a:r>
            <a:endParaRPr lang="fr-FR" dirty="0">
              <a:ea typeface="Verdana" panose="020B0604030504040204" pitchFamily="34" charset="0"/>
              <a:cs typeface="Arial" panose="020B0604020202020204" pitchFamily="34" charset="0"/>
            </a:endParaRPr>
          </a:p>
          <a:p>
            <a:pPr marL="0" indent="0" algn="ctr">
              <a:buNone/>
            </a:pPr>
            <a:endParaRPr lang="fr-FR" sz="1100" dirty="0">
              <a:ea typeface="Verdana" panose="020B0604030504040204" pitchFamily="34" charset="0"/>
              <a:cs typeface="Arial" panose="020B0604020202020204" pitchFamily="34" charset="0"/>
            </a:endParaRPr>
          </a:p>
          <a:p>
            <a:pPr marL="0" indent="0" algn="just">
              <a:buNone/>
            </a:pPr>
            <a:endParaRPr lang="fr-FR" sz="4000" dirty="0">
              <a:effectLst/>
              <a:ea typeface="Verdana" panose="020B0604030504040204" pitchFamily="34" charset="0"/>
              <a:cs typeface="Arial" panose="020B0604020202020204" pitchFamily="34" charset="0"/>
            </a:endParaRPr>
          </a:p>
          <a:p>
            <a:pPr marL="0" indent="0">
              <a:buNone/>
            </a:pPr>
            <a:endParaRPr lang="fr-FR" sz="4000" dirty="0">
              <a:ea typeface="Verdana" panose="020B0604030504040204" pitchFamily="34" charset="0"/>
              <a:cs typeface="Arial" panose="020B0604020202020204" pitchFamily="34" charset="0"/>
            </a:endParaRPr>
          </a:p>
          <a:p>
            <a:pPr marL="0" indent="0">
              <a:buNone/>
            </a:pPr>
            <a:endParaRPr lang="fr-FR" sz="4000" dirty="0">
              <a:effectLst/>
              <a:ea typeface="Verdana" panose="020B0604030504040204" pitchFamily="34" charset="0"/>
              <a:cs typeface="Arial" panose="020B0604020202020204" pitchFamily="34" charset="0"/>
            </a:endParaRPr>
          </a:p>
          <a:p>
            <a:pPr marL="0" indent="0" algn="ctr">
              <a:spcBef>
                <a:spcPts val="0"/>
              </a:spcBef>
              <a:buNone/>
            </a:pPr>
            <a:endParaRPr lang="fr-FR" sz="1600" dirty="0">
              <a:ea typeface="Verdana" panose="020B0604030504040204" pitchFamily="34" charset="0"/>
              <a:cs typeface="Arial" panose="020B0604020202020204" pitchFamily="34" charset="0"/>
            </a:endParaRPr>
          </a:p>
          <a:p>
            <a:pPr marL="0" indent="0" algn="just">
              <a:buNone/>
            </a:pPr>
            <a:endParaRPr lang="fr-FR" sz="2400" i="1" dirty="0"/>
          </a:p>
        </p:txBody>
      </p:sp>
      <p:pic>
        <p:nvPicPr>
          <p:cNvPr id="3" name="Picture 6" descr="NEO TERRA, la Région Nouvelle-Aquitaine veut changer de ...">
            <a:extLst>
              <a:ext uri="{FF2B5EF4-FFF2-40B4-BE49-F238E27FC236}">
                <a16:creationId xmlns:a16="http://schemas.microsoft.com/office/drawing/2014/main" id="{347EEE13-F4E4-44B7-ADEB-22588DD3D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1682" y="108707"/>
            <a:ext cx="1435174" cy="1350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67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6847" y="2339867"/>
            <a:ext cx="10613572" cy="3102429"/>
          </a:xfrm>
        </p:spPr>
        <p:txBody>
          <a:bodyPr>
            <a:noAutofit/>
          </a:bodyPr>
          <a:lstStyle/>
          <a:p>
            <a:pPr algn="ctr"/>
            <a:r>
              <a:rPr lang="fr-FR" b="1" dirty="0"/>
              <a:t>Règlement d’intervention Tourisme</a:t>
            </a:r>
            <a:br>
              <a:rPr lang="fr-FR" b="1" dirty="0"/>
            </a:br>
            <a:r>
              <a:rPr lang="fr-FR" sz="3200" b="1" dirty="0"/>
              <a:t>(Voté en mars 2023)</a:t>
            </a:r>
            <a:br>
              <a:rPr lang="fr-FR" sz="3200" b="1" i="1" dirty="0">
                <a:solidFill>
                  <a:schemeClr val="bg1">
                    <a:lumMod val="50000"/>
                  </a:schemeClr>
                </a:solidFill>
              </a:rPr>
            </a:br>
            <a:endParaRPr lang="fr-FR" sz="3200" b="1" i="1" dirty="0">
              <a:solidFill>
                <a:schemeClr val="bg1">
                  <a:lumMod val="50000"/>
                </a:schemeClr>
              </a:solidFill>
            </a:endParaRPr>
          </a:p>
        </p:txBody>
      </p:sp>
      <p:pic>
        <p:nvPicPr>
          <p:cNvPr id="3" name="Image 2">
            <a:extLst>
              <a:ext uri="{FF2B5EF4-FFF2-40B4-BE49-F238E27FC236}">
                <a16:creationId xmlns:a16="http://schemas.microsoft.com/office/drawing/2014/main" id="{6A3AB07D-39A4-9BAC-1F43-0E54A2799F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54" y="141843"/>
            <a:ext cx="1610682" cy="1599872"/>
          </a:xfrm>
          <a:prstGeom prst="rect">
            <a:avLst/>
          </a:prstGeom>
        </p:spPr>
      </p:pic>
    </p:spTree>
    <p:extLst>
      <p:ext uri="{BB962C8B-B14F-4D97-AF65-F5344CB8AC3E}">
        <p14:creationId xmlns:p14="http://schemas.microsoft.com/office/powerpoint/2010/main" val="131355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4825274" y="459709"/>
            <a:ext cx="5193369" cy="756852"/>
          </a:xfrm>
        </p:spPr>
        <p:txBody>
          <a:bodyPr anchor="b">
            <a:normAutofit fontScale="90000"/>
          </a:bodyPr>
          <a:lstStyle/>
          <a:p>
            <a:r>
              <a:rPr lang="fr-FR" b="1" dirty="0"/>
              <a:t>Hôtellerie Indépendante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742950" y="1216561"/>
            <a:ext cx="10744200" cy="4667404"/>
          </a:xfrm>
        </p:spPr>
        <p:txBody>
          <a:bodyPr anchor="t">
            <a:normAutofit fontScale="25000" lnSpcReduction="20000"/>
          </a:bodyPr>
          <a:lstStyle/>
          <a:p>
            <a:pPr>
              <a:lnSpc>
                <a:spcPct val="120000"/>
              </a:lnSpc>
              <a:spcBef>
                <a:spcPts val="0"/>
              </a:spcBef>
            </a:pPr>
            <a:endParaRPr lang="fr-FR" sz="7200" b="1" dirty="0"/>
          </a:p>
          <a:p>
            <a:pPr>
              <a:lnSpc>
                <a:spcPct val="120000"/>
              </a:lnSpc>
              <a:spcBef>
                <a:spcPts val="0"/>
              </a:spcBef>
            </a:pPr>
            <a:r>
              <a:rPr lang="fr-FR" sz="7200" b="1" dirty="0"/>
              <a:t>QUEL PROJET  </a:t>
            </a:r>
            <a:r>
              <a:rPr lang="fr-FR" sz="7200" dirty="0"/>
              <a:t>: Projet global de développement (création, modernisation, extension) 	</a:t>
            </a:r>
          </a:p>
          <a:p>
            <a:pPr lvl="1">
              <a:lnSpc>
                <a:spcPct val="120000"/>
              </a:lnSpc>
              <a:spcBef>
                <a:spcPts val="0"/>
              </a:spcBef>
            </a:pPr>
            <a:r>
              <a:rPr lang="fr-FR" sz="6800" dirty="0"/>
              <a:t>50% des dépenses éligibles sur chambres et espaces communs (accueil, couloirs, salle de petit déjeuner). </a:t>
            </a:r>
          </a:p>
          <a:p>
            <a:pPr lvl="1">
              <a:lnSpc>
                <a:spcPct val="120000"/>
              </a:lnSpc>
              <a:spcBef>
                <a:spcPts val="0"/>
              </a:spcBef>
            </a:pPr>
            <a:r>
              <a:rPr lang="fr-FR" sz="6800" dirty="0"/>
              <a:t>Pour un classement 2 étoiles min après travaux </a:t>
            </a:r>
          </a:p>
          <a:p>
            <a:pPr>
              <a:lnSpc>
                <a:spcPct val="110000"/>
              </a:lnSpc>
              <a:spcAft>
                <a:spcPts val="1000"/>
              </a:spcAft>
            </a:pPr>
            <a:r>
              <a:rPr lang="fr-FR" sz="7200" b="1" dirty="0"/>
              <a:t>Bénéficiaires</a:t>
            </a:r>
            <a:r>
              <a:rPr lang="fr-FR" sz="7200" dirty="0"/>
              <a:t> : MO publics, associations, entreprises (hors SCI et entreprise individuelle) ; hôtels indépendants (dont chaines volontaires) hors franchises et chaines intégrées. Capital social minimum de 5 000 €</a:t>
            </a:r>
            <a:endParaRPr lang="fr-FR" sz="6400" dirty="0">
              <a:solidFill>
                <a:srgbClr val="FF0000"/>
              </a:solidFill>
            </a:endParaRPr>
          </a:p>
          <a:p>
            <a:pPr lvl="0" algn="just">
              <a:lnSpc>
                <a:spcPct val="120000"/>
              </a:lnSpc>
              <a:spcBef>
                <a:spcPts val="0"/>
              </a:spcBef>
            </a:pPr>
            <a:r>
              <a:rPr lang="fr-FR" sz="7200" b="1" dirty="0"/>
              <a:t>Dépenses éligibles :</a:t>
            </a:r>
            <a:r>
              <a:rPr lang="fr-FR" sz="7200" dirty="0"/>
              <a:t> </a:t>
            </a:r>
            <a:r>
              <a:rPr lang="fr-FR" sz="7100" dirty="0"/>
              <a:t>Prestations de conseil ; Gros œuvre (huisseries, planchers entre étages, isolation par l’extérieur, isolation de toiture), sous condition de performance énergétique du bâti ; Second œuvre, Équipements et mobilier neuf et/ou d’occasion (devis de plus de 500€ HT) ; Aide au logement saisonnier pour 10 lits max.</a:t>
            </a:r>
          </a:p>
          <a:p>
            <a:pPr lvl="0" algn="just">
              <a:lnSpc>
                <a:spcPct val="110000"/>
              </a:lnSpc>
              <a:spcAft>
                <a:spcPts val="1000"/>
              </a:spcAft>
            </a:pPr>
            <a:r>
              <a:rPr lang="fr-FR" sz="7200" b="1" dirty="0"/>
              <a:t>Dépenses inéligibles </a:t>
            </a:r>
            <a:r>
              <a:rPr lang="fr-FR" sz="7200" dirty="0"/>
              <a:t>: matériaux et travaux en régie, dépenses d’entretien courant, assainissement, VRD, piscine, matériel roulant, devis de moins de 500€</a:t>
            </a:r>
          </a:p>
          <a:p>
            <a:pPr lvl="0" algn="just">
              <a:lnSpc>
                <a:spcPct val="110000"/>
              </a:lnSpc>
              <a:spcAft>
                <a:spcPts val="1000"/>
              </a:spcAft>
            </a:pPr>
            <a:r>
              <a:rPr lang="fr-FR" sz="7200" b="1" dirty="0">
                <a:solidFill>
                  <a:srgbClr val="C00000"/>
                </a:solidFill>
              </a:rPr>
              <a:t>Plancher de dépenses éligibles </a:t>
            </a:r>
            <a:r>
              <a:rPr lang="fr-FR" sz="7200" dirty="0">
                <a:solidFill>
                  <a:srgbClr val="C00000"/>
                </a:solidFill>
              </a:rPr>
              <a:t>= 50 000 € HT / </a:t>
            </a:r>
            <a:r>
              <a:rPr lang="fr-FR" sz="7200" b="1" dirty="0">
                <a:solidFill>
                  <a:srgbClr val="C00000"/>
                </a:solidFill>
              </a:rPr>
              <a:t>Plafond de dépenses </a:t>
            </a:r>
            <a:r>
              <a:rPr lang="fr-FR" sz="7200" dirty="0">
                <a:solidFill>
                  <a:srgbClr val="C00000"/>
                </a:solidFill>
              </a:rPr>
              <a:t>= 400 000 € HT pour les projets </a:t>
            </a:r>
          </a:p>
          <a:p>
            <a:pPr lvl="0" algn="just">
              <a:lnSpc>
                <a:spcPct val="120000"/>
              </a:lnSpc>
              <a:spcBef>
                <a:spcPts val="0"/>
              </a:spcBef>
            </a:pPr>
            <a:r>
              <a:rPr lang="fr-FR" sz="7200" b="1" dirty="0">
                <a:solidFill>
                  <a:srgbClr val="C00000"/>
                </a:solidFill>
              </a:rPr>
              <a:t>Aide Région max </a:t>
            </a:r>
            <a:r>
              <a:rPr lang="fr-FR" sz="7200" dirty="0">
                <a:solidFill>
                  <a:srgbClr val="C00000"/>
                </a:solidFill>
              </a:rPr>
              <a:t>: 15% à 25% en fonction du projet et son engagement pour un tourisme durable </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FEF7DFC7-11FE-141A-6D8A-34EB3AD078BB}"/>
              </a:ext>
            </a:extLst>
          </p:cNvPr>
          <p:cNvSpPr txBox="1"/>
          <p:nvPr/>
        </p:nvSpPr>
        <p:spPr>
          <a:xfrm>
            <a:off x="2725632" y="5883965"/>
            <a:ext cx="6778835" cy="369332"/>
          </a:xfrm>
          <a:prstGeom prst="rect">
            <a:avLst/>
          </a:prstGeom>
          <a:noFill/>
        </p:spPr>
        <p:txBody>
          <a:bodyPr wrap="square">
            <a:spAutoFit/>
          </a:bodyPr>
          <a:lstStyle/>
          <a:p>
            <a:r>
              <a:rPr lang="fr-FR" dirty="0">
                <a:hlinkClick r:id="rId3"/>
              </a:rPr>
              <a:t>Hébergements : Hôtellerie indépendante (nouvelle-aquitaine.fr)</a:t>
            </a:r>
            <a:endParaRPr lang="fr-FR" dirty="0"/>
          </a:p>
        </p:txBody>
      </p:sp>
    </p:spTree>
    <p:extLst>
      <p:ext uri="{BB962C8B-B14F-4D97-AF65-F5344CB8AC3E}">
        <p14:creationId xmlns:p14="http://schemas.microsoft.com/office/powerpoint/2010/main" val="143476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568149" y="380195"/>
            <a:ext cx="7573616" cy="756852"/>
          </a:xfrm>
        </p:spPr>
        <p:txBody>
          <a:bodyPr anchor="b">
            <a:normAutofit fontScale="90000"/>
          </a:bodyPr>
          <a:lstStyle/>
          <a:p>
            <a:r>
              <a:rPr lang="fr-FR" b="1" dirty="0"/>
              <a:t>Hôtellerie de plein air indépendante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362075" y="1137047"/>
            <a:ext cx="10172700" cy="4715107"/>
          </a:xfrm>
        </p:spPr>
        <p:txBody>
          <a:bodyPr anchor="t">
            <a:normAutofit fontScale="25000" lnSpcReduction="20000"/>
          </a:bodyPr>
          <a:lstStyle/>
          <a:p>
            <a:pPr>
              <a:lnSpc>
                <a:spcPct val="120000"/>
              </a:lnSpc>
              <a:spcBef>
                <a:spcPts val="0"/>
              </a:spcBef>
            </a:pPr>
            <a:r>
              <a:rPr lang="fr-FR" sz="7200" b="1" dirty="0"/>
              <a:t>QUEL PROJET  </a:t>
            </a:r>
            <a:r>
              <a:rPr lang="fr-FR" sz="7200" dirty="0"/>
              <a:t>: Projet de développement (création, modernisation et extension) portant sur les travaux et équipements essentiels au camping pour un classement minimum 3 étoiles après travaux</a:t>
            </a:r>
          </a:p>
          <a:p>
            <a:pPr>
              <a:lnSpc>
                <a:spcPct val="110000"/>
              </a:lnSpc>
              <a:spcAft>
                <a:spcPts val="1000"/>
              </a:spcAft>
            </a:pPr>
            <a:r>
              <a:rPr lang="fr-FR" sz="7200" b="1" dirty="0"/>
              <a:t>Bénéficiaires</a:t>
            </a:r>
            <a:r>
              <a:rPr lang="fr-FR" sz="7200" dirty="0"/>
              <a:t> : MO publics et entreprises (hors SCI et entreprise individuelle). Campings de tourisme indépendants ou engagés dans une chaine volontaire </a:t>
            </a:r>
            <a:r>
              <a:rPr lang="fr-FR" sz="6400" dirty="0"/>
              <a:t>qui disposent à minima de 10% d’emplacements nus hors locatifs. Inéligibilité PRL, franchisés et aires naturelles. </a:t>
            </a:r>
            <a:r>
              <a:rPr lang="fr-FR" sz="7200" dirty="0"/>
              <a:t>Capital social minimum de 5 000 €</a:t>
            </a:r>
          </a:p>
          <a:p>
            <a:pPr lvl="0" algn="just">
              <a:lnSpc>
                <a:spcPct val="120000"/>
              </a:lnSpc>
              <a:spcBef>
                <a:spcPts val="0"/>
              </a:spcBef>
            </a:pPr>
            <a:r>
              <a:rPr lang="fr-FR" sz="7200" b="1" dirty="0"/>
              <a:t>Dépenses éligibles  :</a:t>
            </a:r>
            <a:r>
              <a:rPr lang="fr-FR" sz="7200" dirty="0"/>
              <a:t> Prestations de conseil ; Gros œuvre et second œuvre, équipements (bloc sanitaire, cheminements, paysagement, emplacements nus, bâtiment d’accueil, VRD, aire de camping-car) avec une priorité sur les investissements durables et à performance énergétique </a:t>
            </a:r>
            <a:r>
              <a:rPr lang="fr-FR" sz="6400" dirty="0"/>
              <a:t>; </a:t>
            </a:r>
            <a:r>
              <a:rPr lang="fr-FR" sz="7200" dirty="0"/>
              <a:t>Création Espace aquatique uniquement pour les établissements n’en possédant pas (dépenses plafonnées à 200 000 € HT) ; </a:t>
            </a:r>
            <a:br>
              <a:rPr lang="fr-FR" sz="7200" dirty="0"/>
            </a:br>
            <a:r>
              <a:rPr lang="fr-FR" sz="7200" dirty="0"/>
              <a:t>5 Locatifs durables max (hors mobile-home) pour campings n’ayant aucun locatif ; </a:t>
            </a:r>
            <a:r>
              <a:rPr lang="fr-FR" sz="6600" dirty="0"/>
              <a:t>Aide au logement saisonnier pour 10 lits max.</a:t>
            </a:r>
          </a:p>
          <a:p>
            <a:pPr lvl="0" algn="just">
              <a:lnSpc>
                <a:spcPct val="120000"/>
              </a:lnSpc>
              <a:spcBef>
                <a:spcPts val="600"/>
              </a:spcBef>
              <a:spcAft>
                <a:spcPts val="600"/>
              </a:spcAft>
            </a:pPr>
            <a:r>
              <a:rPr lang="fr-FR" sz="7200" b="1" dirty="0"/>
              <a:t>Dépenses inéligibles </a:t>
            </a:r>
            <a:r>
              <a:rPr lang="fr-FR" sz="7200" dirty="0"/>
              <a:t>: matériaux et travaux en régie, coûts d’assainissement, frais d’entretien de piscine, devis de moins de 500€HT. </a:t>
            </a:r>
          </a:p>
          <a:p>
            <a:pPr lvl="0" algn="just">
              <a:lnSpc>
                <a:spcPct val="120000"/>
              </a:lnSpc>
              <a:spcBef>
                <a:spcPts val="600"/>
              </a:spcBef>
              <a:spcAft>
                <a:spcPts val="600"/>
              </a:spcAft>
            </a:pPr>
            <a:r>
              <a:rPr lang="fr-FR" sz="7200" b="1" dirty="0">
                <a:solidFill>
                  <a:srgbClr val="C00000"/>
                </a:solidFill>
              </a:rPr>
              <a:t>Plancher de dépenses éligibles </a:t>
            </a:r>
            <a:r>
              <a:rPr lang="fr-FR" sz="7200" dirty="0">
                <a:solidFill>
                  <a:srgbClr val="C00000"/>
                </a:solidFill>
              </a:rPr>
              <a:t>= 50 000 € HT / </a:t>
            </a:r>
            <a:r>
              <a:rPr lang="fr-FR" sz="7200" b="1" dirty="0">
                <a:solidFill>
                  <a:srgbClr val="C00000"/>
                </a:solidFill>
              </a:rPr>
              <a:t>Plafond de dépenses </a:t>
            </a:r>
            <a:r>
              <a:rPr lang="fr-FR" sz="7200" dirty="0">
                <a:solidFill>
                  <a:srgbClr val="C00000"/>
                </a:solidFill>
              </a:rPr>
              <a:t>: 400 000 €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15% à 25% en fonction du projet et son engagement pour un tourisme durable </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CF996C1B-5C76-CDEE-F180-2C78B4C591E6}"/>
              </a:ext>
            </a:extLst>
          </p:cNvPr>
          <p:cNvSpPr txBox="1"/>
          <p:nvPr/>
        </p:nvSpPr>
        <p:spPr>
          <a:xfrm>
            <a:off x="1670476" y="5941606"/>
            <a:ext cx="7175351" cy="369332"/>
          </a:xfrm>
          <a:prstGeom prst="rect">
            <a:avLst/>
          </a:prstGeom>
          <a:noFill/>
        </p:spPr>
        <p:txBody>
          <a:bodyPr wrap="square">
            <a:spAutoFit/>
          </a:bodyPr>
          <a:lstStyle/>
          <a:p>
            <a:r>
              <a:rPr lang="fr-FR" dirty="0">
                <a:hlinkClick r:id="rId3"/>
              </a:rPr>
              <a:t>Hébergement : Hôtellerie de plein air indépendante (nouvelle-aquitaine.fr)</a:t>
            </a:r>
            <a:endParaRPr lang="fr-FR" dirty="0"/>
          </a:p>
        </p:txBody>
      </p:sp>
    </p:spTree>
    <p:extLst>
      <p:ext uri="{BB962C8B-B14F-4D97-AF65-F5344CB8AC3E}">
        <p14:creationId xmlns:p14="http://schemas.microsoft.com/office/powerpoint/2010/main" val="263321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370761" y="632986"/>
            <a:ext cx="7827065" cy="756852"/>
          </a:xfrm>
        </p:spPr>
        <p:txBody>
          <a:bodyPr anchor="b">
            <a:normAutofit fontScale="90000"/>
          </a:bodyPr>
          <a:lstStyle/>
          <a:p>
            <a:r>
              <a:rPr lang="fr-FR" b="1" dirty="0"/>
              <a:t>Meublés de tourisme ≥ 10 personnes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173172" y="1750185"/>
            <a:ext cx="10172700" cy="4715107"/>
          </a:xfrm>
        </p:spPr>
        <p:txBody>
          <a:bodyPr anchor="t">
            <a:normAutofit fontScale="25000" lnSpcReduction="20000"/>
          </a:bodyPr>
          <a:lstStyle/>
          <a:p>
            <a:pPr>
              <a:lnSpc>
                <a:spcPct val="120000"/>
              </a:lnSpc>
              <a:spcBef>
                <a:spcPts val="0"/>
              </a:spcBef>
            </a:pPr>
            <a:r>
              <a:rPr lang="fr-FR" sz="7200" b="1" dirty="0"/>
              <a:t>QUEL PROJET  </a:t>
            </a:r>
            <a:r>
              <a:rPr lang="fr-FR" sz="7200" dirty="0"/>
              <a:t>: Création dans un bâti existant et de caractère sur un territoire en carence d’offre d’hébergement et ne présentant pas de tension forte en logement (zones A et B1/B2 – département 23 non concerné), avec un classement 3 étoiles minimum et pour une commercialisation globale de l’hébergement</a:t>
            </a:r>
          </a:p>
          <a:p>
            <a:pPr>
              <a:lnSpc>
                <a:spcPct val="110000"/>
              </a:lnSpc>
              <a:spcAft>
                <a:spcPts val="1000"/>
              </a:spcAft>
            </a:pPr>
            <a:r>
              <a:rPr lang="fr-FR" sz="7200" b="1" dirty="0"/>
              <a:t>Bénéficiaires</a:t>
            </a:r>
            <a:r>
              <a:rPr lang="fr-FR" sz="7200" dirty="0"/>
              <a:t> : MO publics et entreprises (hors SCI et entreprise individuelle). </a:t>
            </a:r>
            <a:endParaRPr lang="fr-FR" sz="6400" dirty="0"/>
          </a:p>
          <a:p>
            <a:pPr algn="just">
              <a:lnSpc>
                <a:spcPct val="120000"/>
              </a:lnSpc>
              <a:spcBef>
                <a:spcPts val="0"/>
              </a:spcBef>
            </a:pPr>
            <a:r>
              <a:rPr lang="fr-FR" sz="7200" b="1" dirty="0"/>
              <a:t>Dépenses éligibles  :</a:t>
            </a:r>
            <a:r>
              <a:rPr lang="fr-FR" sz="7200" dirty="0"/>
              <a:t> Prestations de conseil ; Gros œuvre (uniquement huisseries, planchers entre étages, isolation par l’extérieur, isolation de toiture); Second œuvre, Équipements et mobilier neuf ; Travaux en faveur de l’inclusion sociale.</a:t>
            </a:r>
          </a:p>
          <a:p>
            <a:pPr lvl="0" algn="just">
              <a:lnSpc>
                <a:spcPct val="120000"/>
              </a:lnSpc>
              <a:spcBef>
                <a:spcPts val="600"/>
              </a:spcBef>
              <a:spcAft>
                <a:spcPts val="600"/>
              </a:spcAft>
            </a:pPr>
            <a:r>
              <a:rPr lang="fr-FR" sz="7200" b="1" dirty="0"/>
              <a:t>Dépenses inéligibles </a:t>
            </a:r>
            <a:r>
              <a:rPr lang="fr-FR" sz="7200" dirty="0"/>
              <a:t>: matériaux et travaux en régie, devis matériaux seuls, devis de moins de 500€HT. </a:t>
            </a:r>
          </a:p>
          <a:p>
            <a:pPr lvl="0" algn="just">
              <a:lnSpc>
                <a:spcPct val="120000"/>
              </a:lnSpc>
              <a:spcBef>
                <a:spcPts val="600"/>
              </a:spcBef>
              <a:spcAft>
                <a:spcPts val="600"/>
              </a:spcAft>
            </a:pPr>
            <a:r>
              <a:rPr lang="fr-FR" sz="7200" b="1" dirty="0">
                <a:solidFill>
                  <a:srgbClr val="C00000"/>
                </a:solidFill>
              </a:rPr>
              <a:t>Plancher de dépenses éligibles </a:t>
            </a:r>
            <a:r>
              <a:rPr lang="fr-FR" sz="7200" dirty="0">
                <a:solidFill>
                  <a:srgbClr val="C00000"/>
                </a:solidFill>
              </a:rPr>
              <a:t>= 50 000 € HT / </a:t>
            </a:r>
            <a:r>
              <a:rPr lang="fr-FR" sz="7200" b="1" dirty="0">
                <a:solidFill>
                  <a:srgbClr val="C00000"/>
                </a:solidFill>
              </a:rPr>
              <a:t>Plafond de dépenses </a:t>
            </a:r>
            <a:r>
              <a:rPr lang="fr-FR" sz="7200" dirty="0">
                <a:solidFill>
                  <a:srgbClr val="C00000"/>
                </a:solidFill>
              </a:rPr>
              <a:t>: 150 000 €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15% à 25% en fonction du projet et son engagement pour un tourisme durable </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D4638F7F-D78D-1DD2-EE36-E42CA180A636}"/>
              </a:ext>
            </a:extLst>
          </p:cNvPr>
          <p:cNvSpPr txBox="1"/>
          <p:nvPr/>
        </p:nvSpPr>
        <p:spPr>
          <a:xfrm>
            <a:off x="2621446" y="5855682"/>
            <a:ext cx="6097656" cy="369332"/>
          </a:xfrm>
          <a:prstGeom prst="rect">
            <a:avLst/>
          </a:prstGeom>
          <a:noFill/>
        </p:spPr>
        <p:txBody>
          <a:bodyPr wrap="square">
            <a:spAutoFit/>
          </a:bodyPr>
          <a:lstStyle/>
          <a:p>
            <a:r>
              <a:rPr lang="fr-FR" dirty="0">
                <a:hlinkClick r:id="rId3"/>
              </a:rPr>
              <a:t>Hébergements : Meublés de tourisme (nouvelle-aquitaine.fr)</a:t>
            </a:r>
            <a:endParaRPr lang="fr-FR" dirty="0"/>
          </a:p>
        </p:txBody>
      </p:sp>
    </p:spTree>
    <p:extLst>
      <p:ext uri="{BB962C8B-B14F-4D97-AF65-F5344CB8AC3E}">
        <p14:creationId xmlns:p14="http://schemas.microsoft.com/office/powerpoint/2010/main" val="256524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466556" y="632986"/>
            <a:ext cx="7827065" cy="756852"/>
          </a:xfrm>
        </p:spPr>
        <p:txBody>
          <a:bodyPr anchor="b">
            <a:normAutofit fontScale="90000"/>
          </a:bodyPr>
          <a:lstStyle/>
          <a:p>
            <a:br>
              <a:rPr lang="fr-FR" b="1" dirty="0"/>
            </a:br>
            <a:br>
              <a:rPr lang="fr-FR" b="1" dirty="0"/>
            </a:br>
            <a:r>
              <a:rPr lang="fr-FR" b="1" dirty="0"/>
              <a:t>Gîtes d’étape en zone massif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216715" y="1584722"/>
            <a:ext cx="10172700" cy="4715107"/>
          </a:xfrm>
        </p:spPr>
        <p:txBody>
          <a:bodyPr anchor="t">
            <a:normAutofit fontScale="25000" lnSpcReduction="20000"/>
          </a:bodyPr>
          <a:lstStyle/>
          <a:p>
            <a:pPr>
              <a:lnSpc>
                <a:spcPct val="120000"/>
              </a:lnSpc>
              <a:spcBef>
                <a:spcPts val="0"/>
              </a:spcBef>
            </a:pPr>
            <a:r>
              <a:rPr lang="fr-FR" sz="7200" b="1" dirty="0"/>
              <a:t>QUEL PROJET  </a:t>
            </a:r>
            <a:r>
              <a:rPr lang="fr-FR" sz="7200" dirty="0"/>
              <a:t>: Modernisation et/ou création de gîtes d’étape sur un territoire ne présentant pas de tension forte en logement (zones A et B1/B2 – département 23 non concerné). Nécessité d’une localisation à proximité immédiate d’un itinéraire de randonnée</a:t>
            </a:r>
          </a:p>
          <a:p>
            <a:pPr>
              <a:lnSpc>
                <a:spcPct val="110000"/>
              </a:lnSpc>
              <a:spcAft>
                <a:spcPts val="1000"/>
              </a:spcAft>
            </a:pPr>
            <a:r>
              <a:rPr lang="fr-FR" sz="7200" b="1" dirty="0"/>
              <a:t>Bénéficiaires</a:t>
            </a:r>
            <a:r>
              <a:rPr lang="fr-FR" sz="7200" dirty="0"/>
              <a:t> : MO publics, associations et entreprises (hors SCI et entreprise individuelle). </a:t>
            </a:r>
          </a:p>
          <a:p>
            <a:pPr>
              <a:lnSpc>
                <a:spcPct val="110000"/>
              </a:lnSpc>
              <a:spcAft>
                <a:spcPts val="1000"/>
              </a:spcAft>
            </a:pPr>
            <a:r>
              <a:rPr lang="fr-FR" sz="7200" dirty="0"/>
              <a:t>Travaux de modernisation uniquement éligibles pour les MO publics </a:t>
            </a:r>
            <a:endParaRPr lang="fr-FR" sz="6400" dirty="0"/>
          </a:p>
          <a:p>
            <a:pPr algn="just">
              <a:lnSpc>
                <a:spcPct val="120000"/>
              </a:lnSpc>
              <a:spcBef>
                <a:spcPts val="0"/>
              </a:spcBef>
            </a:pPr>
            <a:r>
              <a:rPr lang="fr-FR" sz="7200" b="1" dirty="0"/>
              <a:t>Dépenses éligibles  :</a:t>
            </a:r>
            <a:r>
              <a:rPr lang="fr-FR" sz="7200" dirty="0"/>
              <a:t> Prestations de conseil ; Gros œuvre (uniquement huisseries, planchers entre étages, isolation par l’extérieur, isolation de toiture); Second œuvre, Équipements et mobilier neuf ; Travaux en faveur de l’inclusion sociale.</a:t>
            </a:r>
          </a:p>
          <a:p>
            <a:pPr lvl="0" algn="just">
              <a:lnSpc>
                <a:spcPct val="120000"/>
              </a:lnSpc>
              <a:spcBef>
                <a:spcPts val="600"/>
              </a:spcBef>
              <a:spcAft>
                <a:spcPts val="600"/>
              </a:spcAft>
            </a:pPr>
            <a:r>
              <a:rPr lang="fr-FR" sz="7200" b="1" dirty="0"/>
              <a:t>Dépenses inéligibles </a:t>
            </a:r>
            <a:r>
              <a:rPr lang="fr-FR" sz="7200" dirty="0"/>
              <a:t>: matériaux et travaux en régie, devis matériaux seuls, devis de moins de 500€HT. </a:t>
            </a:r>
          </a:p>
          <a:p>
            <a:pPr lvl="0" algn="just">
              <a:lnSpc>
                <a:spcPct val="120000"/>
              </a:lnSpc>
              <a:spcBef>
                <a:spcPts val="600"/>
              </a:spcBef>
              <a:spcAft>
                <a:spcPts val="600"/>
              </a:spcAft>
            </a:pPr>
            <a:r>
              <a:rPr lang="fr-FR" sz="7200" b="1" dirty="0">
                <a:solidFill>
                  <a:srgbClr val="C00000"/>
                </a:solidFill>
              </a:rPr>
              <a:t>Plancher de dépenses éligibles </a:t>
            </a:r>
            <a:r>
              <a:rPr lang="fr-FR" sz="7200" dirty="0">
                <a:solidFill>
                  <a:srgbClr val="C00000"/>
                </a:solidFill>
              </a:rPr>
              <a:t>= 50 000 € HT / </a:t>
            </a:r>
            <a:r>
              <a:rPr lang="fr-FR" sz="7200" b="1" dirty="0">
                <a:solidFill>
                  <a:srgbClr val="C00000"/>
                </a:solidFill>
              </a:rPr>
              <a:t>Plafond de dépenses </a:t>
            </a:r>
            <a:r>
              <a:rPr lang="fr-FR" sz="7200" dirty="0">
                <a:solidFill>
                  <a:srgbClr val="C00000"/>
                </a:solidFill>
              </a:rPr>
              <a:t>: 150 000 €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15% à 25% en fonction du projet et son engagement pour un tourisme durable </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
        <p:nvSpPr>
          <p:cNvPr id="6" name="ZoneTexte 5">
            <a:extLst>
              <a:ext uri="{FF2B5EF4-FFF2-40B4-BE49-F238E27FC236}">
                <a16:creationId xmlns:a16="http://schemas.microsoft.com/office/drawing/2014/main" id="{7D0662DB-5018-A851-BE5F-173770A610E6}"/>
              </a:ext>
            </a:extLst>
          </p:cNvPr>
          <p:cNvSpPr txBox="1"/>
          <p:nvPr/>
        </p:nvSpPr>
        <p:spPr>
          <a:xfrm>
            <a:off x="2601567" y="5855682"/>
            <a:ext cx="6097656" cy="369332"/>
          </a:xfrm>
          <a:prstGeom prst="rect">
            <a:avLst/>
          </a:prstGeom>
          <a:noFill/>
        </p:spPr>
        <p:txBody>
          <a:bodyPr wrap="square">
            <a:spAutoFit/>
          </a:bodyPr>
          <a:lstStyle/>
          <a:p>
            <a:r>
              <a:rPr lang="fr-FR" dirty="0">
                <a:hlinkClick r:id="rId3"/>
              </a:rPr>
              <a:t>Hébergements : Gîtes d'étape (nouvelle-aquitaine.fr)</a:t>
            </a:r>
            <a:endParaRPr lang="fr-FR" dirty="0"/>
          </a:p>
        </p:txBody>
      </p:sp>
    </p:spTree>
    <p:extLst>
      <p:ext uri="{BB962C8B-B14F-4D97-AF65-F5344CB8AC3E}">
        <p14:creationId xmlns:p14="http://schemas.microsoft.com/office/powerpoint/2010/main" val="118308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5791200" y="632986"/>
            <a:ext cx="5502421" cy="756852"/>
          </a:xfrm>
        </p:spPr>
        <p:txBody>
          <a:bodyPr anchor="b">
            <a:normAutofit fontScale="90000"/>
          </a:bodyPr>
          <a:lstStyle/>
          <a:p>
            <a:br>
              <a:rPr lang="fr-FR" b="1" dirty="0"/>
            </a:br>
            <a:br>
              <a:rPr lang="fr-FR" b="1" dirty="0"/>
            </a:br>
            <a:r>
              <a:rPr lang="fr-FR" b="1" dirty="0"/>
              <a:t>Aires de bivouacs </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1216715" y="1750186"/>
            <a:ext cx="10172700" cy="4180352"/>
          </a:xfrm>
        </p:spPr>
        <p:txBody>
          <a:bodyPr anchor="t">
            <a:normAutofit fontScale="32500" lnSpcReduction="20000"/>
          </a:bodyPr>
          <a:lstStyle/>
          <a:p>
            <a:pPr>
              <a:lnSpc>
                <a:spcPct val="120000"/>
              </a:lnSpc>
              <a:spcBef>
                <a:spcPts val="0"/>
              </a:spcBef>
            </a:pPr>
            <a:r>
              <a:rPr lang="fr-FR" sz="7200" b="1" dirty="0"/>
              <a:t>QUEL PROJET  </a:t>
            </a:r>
            <a:r>
              <a:rPr lang="fr-FR" sz="7200" dirty="0"/>
              <a:t>: Création espace délimité et sécurisé permettant une halte et l’accès à différents service situés le long d’itinéraires de randonnée</a:t>
            </a:r>
          </a:p>
          <a:p>
            <a:pPr>
              <a:lnSpc>
                <a:spcPct val="110000"/>
              </a:lnSpc>
              <a:spcAft>
                <a:spcPts val="1000"/>
              </a:spcAft>
            </a:pPr>
            <a:r>
              <a:rPr lang="fr-FR" sz="7200" b="1" dirty="0"/>
              <a:t>Bénéficiaires</a:t>
            </a:r>
            <a:r>
              <a:rPr lang="fr-FR" sz="7200" dirty="0"/>
              <a:t> : MO publics et privés</a:t>
            </a:r>
          </a:p>
          <a:p>
            <a:pPr algn="just">
              <a:lnSpc>
                <a:spcPct val="120000"/>
              </a:lnSpc>
              <a:spcBef>
                <a:spcPts val="0"/>
              </a:spcBef>
            </a:pPr>
            <a:r>
              <a:rPr lang="fr-FR" sz="7200" b="1" dirty="0"/>
              <a:t>Dépenses éligibles  :</a:t>
            </a:r>
            <a:r>
              <a:rPr lang="fr-FR" sz="7200" dirty="0"/>
              <a:t> Structures « plateformes » réversibles à impact limité sur l’environnement, avec utilisation matériaux locaux, destinés à l’accueil de tentes ; Intégration paysagère, foyer cheminée, abri bois, point d’eau potable, toilettes sèches, abri-local poubelle, … </a:t>
            </a:r>
          </a:p>
          <a:p>
            <a:pPr lvl="0" algn="just">
              <a:lnSpc>
                <a:spcPct val="120000"/>
              </a:lnSpc>
              <a:spcBef>
                <a:spcPts val="600"/>
              </a:spcBef>
              <a:spcAft>
                <a:spcPts val="600"/>
              </a:spcAft>
            </a:pPr>
            <a:r>
              <a:rPr lang="fr-FR" sz="7200" b="1" dirty="0">
                <a:solidFill>
                  <a:srgbClr val="C00000"/>
                </a:solidFill>
              </a:rPr>
              <a:t>Plafond de dépenses </a:t>
            </a:r>
            <a:r>
              <a:rPr lang="fr-FR" sz="7200" dirty="0">
                <a:solidFill>
                  <a:srgbClr val="C00000"/>
                </a:solidFill>
              </a:rPr>
              <a:t>: 200 000 € HT</a:t>
            </a:r>
          </a:p>
          <a:p>
            <a:pPr lvl="0" algn="just">
              <a:lnSpc>
                <a:spcPct val="120000"/>
              </a:lnSpc>
              <a:spcBef>
                <a:spcPts val="600"/>
              </a:spcBef>
              <a:spcAft>
                <a:spcPts val="600"/>
              </a:spcAft>
            </a:pPr>
            <a:r>
              <a:rPr lang="fr-FR" sz="7200" b="1" dirty="0">
                <a:solidFill>
                  <a:srgbClr val="C00000"/>
                </a:solidFill>
              </a:rPr>
              <a:t>Aide Région max </a:t>
            </a:r>
            <a:r>
              <a:rPr lang="fr-FR" sz="7200" dirty="0">
                <a:solidFill>
                  <a:srgbClr val="C00000"/>
                </a:solidFill>
              </a:rPr>
              <a:t>: 25%</a:t>
            </a:r>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83" y="-47810"/>
            <a:ext cx="1370793" cy="1361593"/>
          </a:xfrm>
          <a:prstGeom prst="rect">
            <a:avLst/>
          </a:prstGeom>
        </p:spPr>
      </p:pic>
    </p:spTree>
    <p:extLst>
      <p:ext uri="{BB962C8B-B14F-4D97-AF65-F5344CB8AC3E}">
        <p14:creationId xmlns:p14="http://schemas.microsoft.com/office/powerpoint/2010/main" val="218024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35AAA-A195-E2C7-89A2-CC4DC68E1D42}"/>
              </a:ext>
            </a:extLst>
          </p:cNvPr>
          <p:cNvSpPr>
            <a:spLocks noGrp="1"/>
          </p:cNvSpPr>
          <p:nvPr>
            <p:ph type="title"/>
          </p:nvPr>
        </p:nvSpPr>
        <p:spPr>
          <a:xfrm>
            <a:off x="3568149" y="380195"/>
            <a:ext cx="7573616" cy="756852"/>
          </a:xfrm>
        </p:spPr>
        <p:txBody>
          <a:bodyPr anchor="b">
            <a:normAutofit fontScale="90000"/>
          </a:bodyPr>
          <a:lstStyle/>
          <a:p>
            <a:r>
              <a:rPr lang="fr-FR" b="1" dirty="0"/>
              <a:t>Hébergements de Tourisme social</a:t>
            </a:r>
          </a:p>
        </p:txBody>
      </p:sp>
      <p:sp>
        <p:nvSpPr>
          <p:cNvPr id="3" name="Espace réservé du contenu 2">
            <a:extLst>
              <a:ext uri="{FF2B5EF4-FFF2-40B4-BE49-F238E27FC236}">
                <a16:creationId xmlns:a16="http://schemas.microsoft.com/office/drawing/2014/main" id="{84A4C14E-59B5-137E-C02D-6C9D646C7530}"/>
              </a:ext>
            </a:extLst>
          </p:cNvPr>
          <p:cNvSpPr>
            <a:spLocks noGrp="1"/>
          </p:cNvSpPr>
          <p:nvPr>
            <p:ph idx="1"/>
          </p:nvPr>
        </p:nvSpPr>
        <p:spPr>
          <a:xfrm>
            <a:off x="914400" y="1137047"/>
            <a:ext cx="10333124" cy="5511403"/>
          </a:xfrm>
        </p:spPr>
        <p:txBody>
          <a:bodyPr anchor="t">
            <a:normAutofit fontScale="25000" lnSpcReduction="20000"/>
          </a:bodyPr>
          <a:lstStyle/>
          <a:p>
            <a:pPr>
              <a:lnSpc>
                <a:spcPct val="120000"/>
              </a:lnSpc>
              <a:spcBef>
                <a:spcPts val="0"/>
              </a:spcBef>
            </a:pPr>
            <a:r>
              <a:rPr lang="fr-FR" sz="7200" b="1" dirty="0"/>
              <a:t>QUEL PROJET  </a:t>
            </a:r>
            <a:r>
              <a:rPr lang="fr-FR" sz="7200" dirty="0"/>
              <a:t>: Aider la création dans un bâti existant, la modernisation, l’extension d’hébergements du tourisme social, et à sa diversification d’activités. Villages de vacances, auberges de jeunesse, centres internationaux de séjour, centres de vacances ...</a:t>
            </a:r>
          </a:p>
          <a:p>
            <a:pPr>
              <a:lnSpc>
                <a:spcPct val="120000"/>
              </a:lnSpc>
              <a:spcBef>
                <a:spcPts val="0"/>
              </a:spcBef>
            </a:pPr>
            <a:endParaRPr lang="fr-FR" sz="4000" b="1" dirty="0"/>
          </a:p>
          <a:p>
            <a:pPr>
              <a:lnSpc>
                <a:spcPct val="120000"/>
              </a:lnSpc>
              <a:spcBef>
                <a:spcPts val="0"/>
              </a:spcBef>
            </a:pPr>
            <a:r>
              <a:rPr lang="fr-FR" sz="7200" b="1" dirty="0"/>
              <a:t>Bénéficiaires</a:t>
            </a:r>
            <a:r>
              <a:rPr lang="fr-FR" sz="7200" dirty="0"/>
              <a:t> : MO publics et MO privés (entreprises de l’Economie Sociale et Solidaire ou avec plan d’actions d’inclusion sociale). SCI éligibles uniquement si financements Agence Nationale pour les chèques vacances et Caisse des Dépôts. </a:t>
            </a:r>
            <a:endParaRPr lang="fr-FR" sz="6400" dirty="0"/>
          </a:p>
          <a:p>
            <a:pPr lvl="0" algn="just">
              <a:lnSpc>
                <a:spcPct val="120000"/>
              </a:lnSpc>
              <a:spcBef>
                <a:spcPts val="0"/>
              </a:spcBef>
            </a:pPr>
            <a:endParaRPr lang="fr-FR" sz="4000" b="1" dirty="0"/>
          </a:p>
          <a:p>
            <a:pPr lvl="0" algn="just">
              <a:lnSpc>
                <a:spcPct val="120000"/>
              </a:lnSpc>
              <a:spcBef>
                <a:spcPts val="0"/>
              </a:spcBef>
            </a:pPr>
            <a:r>
              <a:rPr lang="fr-FR" sz="7200" b="1" dirty="0"/>
              <a:t>Dépenses éligibles :</a:t>
            </a:r>
            <a:r>
              <a:rPr lang="fr-FR" sz="7200" dirty="0"/>
              <a:t> Gros œuvre et second œuvre (hébergement, espaces collectifs d’accueil, de restauration, équipements de loisirs), mobilier, traitement paysager, frais d’étude et d’honoraires </a:t>
            </a:r>
          </a:p>
          <a:p>
            <a:pPr lvl="0" algn="just">
              <a:lnSpc>
                <a:spcPct val="120000"/>
              </a:lnSpc>
              <a:spcBef>
                <a:spcPts val="0"/>
              </a:spcBef>
            </a:pPr>
            <a:endParaRPr lang="fr-FR" sz="4000" b="1" dirty="0"/>
          </a:p>
          <a:p>
            <a:pPr lvl="0" algn="just">
              <a:lnSpc>
                <a:spcPct val="120000"/>
              </a:lnSpc>
              <a:spcBef>
                <a:spcPts val="0"/>
              </a:spcBef>
            </a:pPr>
            <a:r>
              <a:rPr lang="fr-FR" sz="7200" b="1" dirty="0"/>
              <a:t>Dépenses inéligibles </a:t>
            </a:r>
            <a:r>
              <a:rPr lang="fr-FR" sz="7200" dirty="0"/>
              <a:t>: matériaux et travaux en régie, dépenses d’entretien courant</a:t>
            </a:r>
          </a:p>
          <a:p>
            <a:pPr lvl="0" algn="just">
              <a:lnSpc>
                <a:spcPct val="110000"/>
              </a:lnSpc>
              <a:spcAft>
                <a:spcPts val="1000"/>
              </a:spcAft>
            </a:pPr>
            <a:r>
              <a:rPr lang="fr-FR" sz="7200" b="1" dirty="0">
                <a:solidFill>
                  <a:srgbClr val="C00000"/>
                </a:solidFill>
              </a:rPr>
              <a:t>Plancher de dépenses éligibles </a:t>
            </a:r>
            <a:r>
              <a:rPr lang="fr-FR" sz="7200" dirty="0">
                <a:solidFill>
                  <a:srgbClr val="C00000"/>
                </a:solidFill>
              </a:rPr>
              <a:t>= 50 000 € / </a:t>
            </a:r>
            <a:r>
              <a:rPr lang="fr-FR" sz="7200" b="1" dirty="0">
                <a:solidFill>
                  <a:srgbClr val="C00000"/>
                </a:solidFill>
              </a:rPr>
              <a:t>Plafond de dépenses : </a:t>
            </a:r>
          </a:p>
          <a:p>
            <a:pPr lvl="1" algn="just">
              <a:lnSpc>
                <a:spcPct val="120000"/>
              </a:lnSpc>
              <a:spcBef>
                <a:spcPts val="0"/>
              </a:spcBef>
              <a:buFont typeface="Wingdings" panose="05000000000000000000" pitchFamily="2" charset="2"/>
              <a:buChar char="Ø"/>
            </a:pPr>
            <a:r>
              <a:rPr lang="fr-FR" sz="6800" dirty="0">
                <a:solidFill>
                  <a:srgbClr val="C00000"/>
                </a:solidFill>
              </a:rPr>
              <a:t>1 M€ HT pour les VV, auberges de jeunesse, centres internationaux de séjour</a:t>
            </a:r>
          </a:p>
          <a:p>
            <a:pPr lvl="1" algn="just">
              <a:lnSpc>
                <a:spcPct val="120000"/>
              </a:lnSpc>
              <a:spcBef>
                <a:spcPts val="0"/>
              </a:spcBef>
              <a:buFont typeface="Wingdings" panose="05000000000000000000" pitchFamily="2" charset="2"/>
              <a:buChar char="Ø"/>
            </a:pPr>
            <a:r>
              <a:rPr lang="fr-FR" sz="6800" dirty="0">
                <a:solidFill>
                  <a:srgbClr val="C00000"/>
                </a:solidFill>
              </a:rPr>
              <a:t>500 000 € HT pour les centres de vacances et les projets de diversification d’activités</a:t>
            </a:r>
          </a:p>
          <a:p>
            <a:pPr lvl="0" algn="just">
              <a:lnSpc>
                <a:spcPct val="110000"/>
              </a:lnSpc>
              <a:spcAft>
                <a:spcPts val="1000"/>
              </a:spcAft>
            </a:pPr>
            <a:r>
              <a:rPr lang="fr-FR" sz="7200" b="1" dirty="0">
                <a:solidFill>
                  <a:srgbClr val="C00000"/>
                </a:solidFill>
              </a:rPr>
              <a:t>Aide Région max </a:t>
            </a:r>
            <a:r>
              <a:rPr lang="fr-FR" sz="7200" dirty="0">
                <a:solidFill>
                  <a:srgbClr val="C00000"/>
                </a:solidFill>
              </a:rPr>
              <a:t>: 25% en fonction du projet et son engagement pour un tourisme durable</a:t>
            </a:r>
            <a:r>
              <a:rPr lang="fr-FR" sz="8000" dirty="0">
                <a:solidFill>
                  <a:srgbClr val="C00000"/>
                </a:solidFill>
              </a:rPr>
              <a:t> </a:t>
            </a:r>
          </a:p>
          <a:p>
            <a:pPr algn="just">
              <a:lnSpc>
                <a:spcPct val="120000"/>
              </a:lnSpc>
              <a:spcBef>
                <a:spcPts val="0"/>
              </a:spcBef>
            </a:pPr>
            <a:r>
              <a:rPr lang="fr-FR" sz="7200" b="1" i="1" dirty="0"/>
              <a:t>Contact </a:t>
            </a:r>
            <a:r>
              <a:rPr lang="fr-FR" sz="7200" i="1" dirty="0"/>
              <a:t>: Isabelle MATOUS </a:t>
            </a:r>
            <a:r>
              <a:rPr lang="fr-FR" sz="7200" i="1" dirty="0">
                <a:hlinkClick r:id="rId2"/>
              </a:rPr>
              <a:t>isabelle.matous@nouvelle-aquitaine.fr</a:t>
            </a:r>
            <a:endParaRPr lang="fr-FR" sz="7200" i="1" dirty="0"/>
          </a:p>
          <a:p>
            <a:pPr lvl="0" algn="just">
              <a:lnSpc>
                <a:spcPct val="120000"/>
              </a:lnSpc>
              <a:spcBef>
                <a:spcPts val="0"/>
              </a:spcBef>
            </a:pPr>
            <a:endParaRPr lang="fr-FR" sz="7200" dirty="0"/>
          </a:p>
          <a:p>
            <a:pPr marL="0" indent="0">
              <a:buNone/>
            </a:pPr>
            <a:endParaRPr lang="fr-FR" sz="2000" dirty="0"/>
          </a:p>
          <a:p>
            <a:pPr marL="0" indent="0">
              <a:buNone/>
            </a:pPr>
            <a:endParaRPr lang="fr-FR" sz="2000" dirty="0"/>
          </a:p>
        </p:txBody>
      </p:sp>
      <p:pic>
        <p:nvPicPr>
          <p:cNvPr id="4" name="Image 3">
            <a:extLst>
              <a:ext uri="{FF2B5EF4-FFF2-40B4-BE49-F238E27FC236}">
                <a16:creationId xmlns:a16="http://schemas.microsoft.com/office/drawing/2014/main" id="{38324EAB-AB72-EB3B-1B40-F726F8B5C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370793" cy="1361593"/>
          </a:xfrm>
          <a:prstGeom prst="rect">
            <a:avLst/>
          </a:prstGeom>
        </p:spPr>
      </p:pic>
      <p:sp>
        <p:nvSpPr>
          <p:cNvPr id="6" name="ZoneTexte 5">
            <a:extLst>
              <a:ext uri="{FF2B5EF4-FFF2-40B4-BE49-F238E27FC236}">
                <a16:creationId xmlns:a16="http://schemas.microsoft.com/office/drawing/2014/main" id="{216F0235-3B8C-683D-8113-CE18B3453384}"/>
              </a:ext>
            </a:extLst>
          </p:cNvPr>
          <p:cNvSpPr txBox="1"/>
          <p:nvPr/>
        </p:nvSpPr>
        <p:spPr>
          <a:xfrm>
            <a:off x="3047172" y="5977595"/>
            <a:ext cx="6097656" cy="369332"/>
          </a:xfrm>
          <a:prstGeom prst="rect">
            <a:avLst/>
          </a:prstGeom>
          <a:noFill/>
        </p:spPr>
        <p:txBody>
          <a:bodyPr wrap="square">
            <a:spAutoFit/>
          </a:bodyPr>
          <a:lstStyle/>
          <a:p>
            <a:r>
              <a:rPr lang="fr-FR" dirty="0">
                <a:hlinkClick r:id="rId4"/>
              </a:rPr>
              <a:t>Hébergements de tourisme social (nouvelle-aquitaine.fr)</a:t>
            </a:r>
            <a:endParaRPr lang="fr-FR" dirty="0"/>
          </a:p>
        </p:txBody>
      </p:sp>
    </p:spTree>
    <p:extLst>
      <p:ext uri="{BB962C8B-B14F-4D97-AF65-F5344CB8AC3E}">
        <p14:creationId xmlns:p14="http://schemas.microsoft.com/office/powerpoint/2010/main" val="27390119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2524</Words>
  <Application>Microsoft Office PowerPoint</Application>
  <PresentationFormat>Grand écran</PresentationFormat>
  <Paragraphs>191</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Times New Roman</vt:lpstr>
      <vt:lpstr>Wingdings</vt:lpstr>
      <vt:lpstr>Thème Office</vt:lpstr>
      <vt:lpstr>Présentation PowerPoint</vt:lpstr>
      <vt:lpstr>Présentation PowerPoint</vt:lpstr>
      <vt:lpstr>Règlement d’intervention Tourisme (Voté en mars 2023) </vt:lpstr>
      <vt:lpstr>Hôtellerie Indépendante </vt:lpstr>
      <vt:lpstr>Hôtellerie de plein air indépendante </vt:lpstr>
      <vt:lpstr>Meublés de tourisme ≥ 10 personnes </vt:lpstr>
      <vt:lpstr>  Gîtes d’étape en zone massif </vt:lpstr>
      <vt:lpstr>  Aires de bivouacs </vt:lpstr>
      <vt:lpstr>Hébergements de Tourisme social</vt:lpstr>
      <vt:lpstr>Sites de visites et Activités de loisirs </vt:lpstr>
      <vt:lpstr>Découverte Economique / Agritourisme</vt:lpstr>
      <vt:lpstr>Aide au conseil </vt:lpstr>
      <vt:lpstr>Itinérance cyclable</vt:lpstr>
      <vt:lpstr>Aide à la transformation numérique</vt:lpstr>
      <vt:lpstr> AAP Logements des saisonniers</vt:lpstr>
      <vt:lpstr>Présentation PowerPoint</vt:lpstr>
      <vt:lpstr>Eco-socio-conditionnalités  des aides de la Région  (Pôle DEE) </vt:lpstr>
      <vt:lpstr> </vt:lpstr>
      <vt:lpstr>Fonds européens FEDER  Gestion directe Région (service FEDER dédié) </vt:lpstr>
      <vt:lpstr>Présentation PowerPoint</vt:lpstr>
      <vt:lpstr>Présentation PowerPoint</vt:lpstr>
    </vt:vector>
  </TitlesOfParts>
  <Company>Région Poitou-Charentes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CEBRON Stéphanie</dc:creator>
  <cp:lastModifiedBy>Sandrine DAGUET</cp:lastModifiedBy>
  <cp:revision>74</cp:revision>
  <cp:lastPrinted>2023-09-26T15:19:14Z</cp:lastPrinted>
  <dcterms:created xsi:type="dcterms:W3CDTF">2019-09-24T12:53:24Z</dcterms:created>
  <dcterms:modified xsi:type="dcterms:W3CDTF">2023-10-03T06:41:15Z</dcterms:modified>
</cp:coreProperties>
</file>